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565" r:id="rId3"/>
    <p:sldId id="327" r:id="rId4"/>
    <p:sldId id="329" r:id="rId5"/>
    <p:sldId id="330" r:id="rId6"/>
    <p:sldId id="328" r:id="rId7"/>
    <p:sldId id="257" r:id="rId8"/>
    <p:sldId id="258" r:id="rId9"/>
    <p:sldId id="331" r:id="rId10"/>
    <p:sldId id="469" r:id="rId11"/>
    <p:sldId id="326" r:id="rId12"/>
    <p:sldId id="468" r:id="rId13"/>
    <p:sldId id="577" r:id="rId14"/>
    <p:sldId id="608" r:id="rId15"/>
    <p:sldId id="578" r:id="rId16"/>
    <p:sldId id="579" r:id="rId17"/>
    <p:sldId id="609" r:id="rId18"/>
    <p:sldId id="580" r:id="rId19"/>
    <p:sldId id="610" r:id="rId20"/>
    <p:sldId id="581" r:id="rId21"/>
    <p:sldId id="611" r:id="rId22"/>
    <p:sldId id="582" r:id="rId23"/>
    <p:sldId id="612" r:id="rId24"/>
    <p:sldId id="613" r:id="rId25"/>
    <p:sldId id="584" r:id="rId26"/>
    <p:sldId id="614" r:id="rId27"/>
    <p:sldId id="615" r:id="rId28"/>
    <p:sldId id="616" r:id="rId29"/>
    <p:sldId id="617" r:id="rId30"/>
    <p:sldId id="618" r:id="rId31"/>
    <p:sldId id="619" r:id="rId32"/>
    <p:sldId id="621" r:id="rId33"/>
    <p:sldId id="622" r:id="rId34"/>
    <p:sldId id="623" r:id="rId35"/>
    <p:sldId id="624" r:id="rId36"/>
    <p:sldId id="625" r:id="rId37"/>
    <p:sldId id="626" r:id="rId38"/>
    <p:sldId id="627" r:id="rId39"/>
    <p:sldId id="628" r:id="rId40"/>
    <p:sldId id="629" r:id="rId41"/>
    <p:sldId id="630" r:id="rId42"/>
    <p:sldId id="631" r:id="rId43"/>
    <p:sldId id="632" r:id="rId44"/>
    <p:sldId id="633" r:id="rId45"/>
    <p:sldId id="634" r:id="rId46"/>
    <p:sldId id="635" r:id="rId47"/>
    <p:sldId id="636" r:id="rId48"/>
    <p:sldId id="637" r:id="rId49"/>
    <p:sldId id="638" r:id="rId50"/>
    <p:sldId id="639" r:id="rId51"/>
    <p:sldId id="640" r:id="rId52"/>
    <p:sldId id="641" r:id="rId53"/>
    <p:sldId id="642" r:id="rId54"/>
    <p:sldId id="643" r:id="rId55"/>
    <p:sldId id="644" r:id="rId56"/>
    <p:sldId id="645" r:id="rId57"/>
    <p:sldId id="648" r:id="rId58"/>
    <p:sldId id="646" r:id="rId59"/>
    <p:sldId id="647" r:id="rId60"/>
    <p:sldId id="649" r:id="rId61"/>
    <p:sldId id="651" r:id="rId62"/>
    <p:sldId id="652" r:id="rId63"/>
    <p:sldId id="653" r:id="rId64"/>
    <p:sldId id="654" r:id="rId65"/>
    <p:sldId id="655" r:id="rId66"/>
    <p:sldId id="656" r:id="rId67"/>
    <p:sldId id="657" r:id="rId68"/>
    <p:sldId id="658" r:id="rId69"/>
    <p:sldId id="659" r:id="rId70"/>
    <p:sldId id="660" r:id="rId71"/>
    <p:sldId id="661" r:id="rId72"/>
    <p:sldId id="662" r:id="rId73"/>
    <p:sldId id="663" r:id="rId74"/>
    <p:sldId id="664" r:id="rId75"/>
    <p:sldId id="665" r:id="rId76"/>
    <p:sldId id="666" r:id="rId77"/>
    <p:sldId id="667" r:id="rId78"/>
    <p:sldId id="668" r:id="rId79"/>
    <p:sldId id="669" r:id="rId80"/>
    <p:sldId id="670" r:id="rId81"/>
    <p:sldId id="671" r:id="rId82"/>
    <p:sldId id="672" r:id="rId83"/>
    <p:sldId id="673" r:id="rId84"/>
    <p:sldId id="674" r:id="rId85"/>
    <p:sldId id="675" r:id="rId86"/>
    <p:sldId id="676" r:id="rId87"/>
    <p:sldId id="677" r:id="rId88"/>
    <p:sldId id="678" r:id="rId89"/>
    <p:sldId id="679" r:id="rId90"/>
    <p:sldId id="681" r:id="rId91"/>
    <p:sldId id="682" r:id="rId92"/>
    <p:sldId id="683" r:id="rId93"/>
    <p:sldId id="684" r:id="rId94"/>
    <p:sldId id="685" r:id="rId95"/>
    <p:sldId id="686" r:id="rId96"/>
    <p:sldId id="687" r:id="rId97"/>
    <p:sldId id="688" r:id="rId98"/>
    <p:sldId id="689" r:id="rId99"/>
    <p:sldId id="691" r:id="rId100"/>
    <p:sldId id="690" r:id="rId101"/>
    <p:sldId id="692" r:id="rId102"/>
    <p:sldId id="693" r:id="rId103"/>
    <p:sldId id="694" r:id="rId104"/>
    <p:sldId id="695" r:id="rId105"/>
    <p:sldId id="696" r:id="rId106"/>
    <p:sldId id="697" r:id="rId107"/>
    <p:sldId id="698" r:id="rId108"/>
    <p:sldId id="699" r:id="rId109"/>
    <p:sldId id="700" r:id="rId110"/>
    <p:sldId id="701" r:id="rId111"/>
    <p:sldId id="650" r:id="rId112"/>
    <p:sldId id="703" r:id="rId113"/>
    <p:sldId id="704" r:id="rId114"/>
    <p:sldId id="705" r:id="rId115"/>
    <p:sldId id="706" r:id="rId116"/>
    <p:sldId id="707" r:id="rId117"/>
    <p:sldId id="708" r:id="rId118"/>
    <p:sldId id="709" r:id="rId119"/>
    <p:sldId id="710" r:id="rId120"/>
    <p:sldId id="711" r:id="rId121"/>
    <p:sldId id="712" r:id="rId122"/>
    <p:sldId id="713" r:id="rId123"/>
    <p:sldId id="714" r:id="rId124"/>
    <p:sldId id="715" r:id="rId125"/>
    <p:sldId id="716" r:id="rId126"/>
    <p:sldId id="718" r:id="rId127"/>
    <p:sldId id="717" r:id="rId128"/>
    <p:sldId id="719" r:id="rId129"/>
    <p:sldId id="720" r:id="rId130"/>
    <p:sldId id="721" r:id="rId131"/>
    <p:sldId id="722" r:id="rId132"/>
    <p:sldId id="723" r:id="rId133"/>
    <p:sldId id="724" r:id="rId134"/>
    <p:sldId id="725" r:id="rId135"/>
    <p:sldId id="726" r:id="rId136"/>
    <p:sldId id="727" r:id="rId137"/>
    <p:sldId id="728" r:id="rId138"/>
    <p:sldId id="730" r:id="rId139"/>
    <p:sldId id="729" r:id="rId140"/>
    <p:sldId id="731" r:id="rId141"/>
    <p:sldId id="732" r:id="rId142"/>
    <p:sldId id="733" r:id="rId143"/>
    <p:sldId id="734" r:id="rId144"/>
    <p:sldId id="735" r:id="rId145"/>
    <p:sldId id="736" r:id="rId146"/>
    <p:sldId id="737" r:id="rId147"/>
    <p:sldId id="738" r:id="rId148"/>
    <p:sldId id="739" r:id="rId149"/>
    <p:sldId id="740" r:id="rId150"/>
    <p:sldId id="741" r:id="rId151"/>
    <p:sldId id="742" r:id="rId152"/>
    <p:sldId id="743" r:id="rId153"/>
    <p:sldId id="744" r:id="rId154"/>
    <p:sldId id="745" r:id="rId155"/>
    <p:sldId id="746" r:id="rId156"/>
    <p:sldId id="747" r:id="rId157"/>
    <p:sldId id="748" r:id="rId158"/>
    <p:sldId id="749" r:id="rId159"/>
    <p:sldId id="750" r:id="rId160"/>
    <p:sldId id="751" r:id="rId161"/>
    <p:sldId id="752" r:id="rId162"/>
    <p:sldId id="702" r:id="rId163"/>
    <p:sldId id="754" r:id="rId164"/>
    <p:sldId id="755" r:id="rId165"/>
    <p:sldId id="756" r:id="rId166"/>
    <p:sldId id="757" r:id="rId167"/>
    <p:sldId id="758" r:id="rId168"/>
    <p:sldId id="760" r:id="rId169"/>
    <p:sldId id="759" r:id="rId170"/>
    <p:sldId id="761" r:id="rId171"/>
    <p:sldId id="762" r:id="rId172"/>
    <p:sldId id="763" r:id="rId173"/>
    <p:sldId id="764" r:id="rId174"/>
    <p:sldId id="765" r:id="rId175"/>
    <p:sldId id="766" r:id="rId176"/>
    <p:sldId id="767" r:id="rId177"/>
    <p:sldId id="769" r:id="rId178"/>
    <p:sldId id="768" r:id="rId179"/>
    <p:sldId id="770" r:id="rId180"/>
    <p:sldId id="771" r:id="rId181"/>
    <p:sldId id="772" r:id="rId182"/>
    <p:sldId id="773" r:id="rId183"/>
    <p:sldId id="774" r:id="rId184"/>
    <p:sldId id="775" r:id="rId185"/>
    <p:sldId id="776" r:id="rId186"/>
    <p:sldId id="777" r:id="rId187"/>
    <p:sldId id="778" r:id="rId188"/>
    <p:sldId id="779" r:id="rId189"/>
    <p:sldId id="780" r:id="rId190"/>
    <p:sldId id="781" r:id="rId191"/>
    <p:sldId id="782" r:id="rId192"/>
    <p:sldId id="783" r:id="rId193"/>
    <p:sldId id="784" r:id="rId194"/>
    <p:sldId id="785" r:id="rId195"/>
    <p:sldId id="786" r:id="rId196"/>
    <p:sldId id="787" r:id="rId197"/>
    <p:sldId id="788" r:id="rId198"/>
    <p:sldId id="789" r:id="rId199"/>
    <p:sldId id="790" r:id="rId200"/>
    <p:sldId id="791" r:id="rId201"/>
    <p:sldId id="792" r:id="rId202"/>
    <p:sldId id="753" r:id="rId203"/>
    <p:sldId id="794" r:id="rId204"/>
    <p:sldId id="795" r:id="rId205"/>
    <p:sldId id="796" r:id="rId206"/>
    <p:sldId id="797" r:id="rId207"/>
    <p:sldId id="798" r:id="rId208"/>
    <p:sldId id="799" r:id="rId209"/>
    <p:sldId id="800" r:id="rId210"/>
    <p:sldId id="801" r:id="rId211"/>
    <p:sldId id="802" r:id="rId212"/>
    <p:sldId id="803" r:id="rId213"/>
    <p:sldId id="804" r:id="rId214"/>
    <p:sldId id="805" r:id="rId215"/>
    <p:sldId id="806" r:id="rId216"/>
    <p:sldId id="807" r:id="rId217"/>
    <p:sldId id="808" r:id="rId218"/>
    <p:sldId id="809" r:id="rId219"/>
    <p:sldId id="810" r:id="rId220"/>
    <p:sldId id="811" r:id="rId221"/>
    <p:sldId id="812" r:id="rId222"/>
    <p:sldId id="813" r:id="rId223"/>
    <p:sldId id="814" r:id="rId224"/>
    <p:sldId id="815" r:id="rId225"/>
    <p:sldId id="816" r:id="rId226"/>
    <p:sldId id="817" r:id="rId227"/>
    <p:sldId id="818" r:id="rId228"/>
    <p:sldId id="819" r:id="rId229"/>
    <p:sldId id="820" r:id="rId230"/>
    <p:sldId id="821" r:id="rId231"/>
    <p:sldId id="822" r:id="rId232"/>
    <p:sldId id="823" r:id="rId233"/>
    <p:sldId id="824" r:id="rId234"/>
    <p:sldId id="825" r:id="rId235"/>
    <p:sldId id="826" r:id="rId236"/>
    <p:sldId id="827" r:id="rId237"/>
    <p:sldId id="828" r:id="rId238"/>
    <p:sldId id="829" r:id="rId239"/>
    <p:sldId id="830" r:id="rId240"/>
    <p:sldId id="831" r:id="rId241"/>
    <p:sldId id="832" r:id="rId242"/>
    <p:sldId id="833" r:id="rId243"/>
    <p:sldId id="834" r:id="rId244"/>
    <p:sldId id="835" r:id="rId245"/>
    <p:sldId id="836" r:id="rId246"/>
    <p:sldId id="837" r:id="rId247"/>
    <p:sldId id="838" r:id="rId248"/>
    <p:sldId id="839" r:id="rId249"/>
    <p:sldId id="840" r:id="rId250"/>
    <p:sldId id="793" r:id="rId251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49" autoAdjust="0"/>
    <p:restoredTop sz="94660"/>
  </p:normalViewPr>
  <p:slideViewPr>
    <p:cSldViewPr snapToGrid="0">
      <p:cViewPr varScale="1">
        <p:scale>
          <a:sx n="43" d="100"/>
          <a:sy n="43" d="100"/>
        </p:scale>
        <p:origin x="84" y="7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commentAuthors" Target="commentAuthor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viewProps" Target="view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theme" Target="theme/theme1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tableStyles" Target="tableStyle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2/21/2020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2/21/2020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2/21/2020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2/21/2020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2/21/2020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2/21/2020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2/21/2020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2/21/2020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2/21/2020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7" Type="http://schemas.openxmlformats.org/officeDocument/2006/relationships/image" Target="../media/image281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79.png"/><Relationship Id="rId4" Type="http://schemas.openxmlformats.org/officeDocument/2006/relationships/image" Target="../media/image27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7" Type="http://schemas.openxmlformats.org/officeDocument/2006/relationships/image" Target="../media/image291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28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7" Type="http://schemas.openxmlformats.org/officeDocument/2006/relationships/image" Target="../media/image297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6.png"/><Relationship Id="rId5" Type="http://schemas.openxmlformats.org/officeDocument/2006/relationships/image" Target="../media/image295.png"/><Relationship Id="rId4" Type="http://schemas.openxmlformats.org/officeDocument/2006/relationships/image" Target="../media/image29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1.png"/><Relationship Id="rId4" Type="http://schemas.openxmlformats.org/officeDocument/2006/relationships/image" Target="../media/image30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7.png"/><Relationship Id="rId4" Type="http://schemas.openxmlformats.org/officeDocument/2006/relationships/image" Target="../media/image30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13" Type="http://schemas.openxmlformats.org/officeDocument/2006/relationships/image" Target="../media/image326.png"/><Relationship Id="rId3" Type="http://schemas.openxmlformats.org/officeDocument/2006/relationships/image" Target="../media/image316.png"/><Relationship Id="rId7" Type="http://schemas.openxmlformats.org/officeDocument/2006/relationships/image" Target="../media/image320.png"/><Relationship Id="rId12" Type="http://schemas.openxmlformats.org/officeDocument/2006/relationships/image" Target="../media/image325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9.png"/><Relationship Id="rId11" Type="http://schemas.openxmlformats.org/officeDocument/2006/relationships/image" Target="../media/image324.png"/><Relationship Id="rId5" Type="http://schemas.openxmlformats.org/officeDocument/2006/relationships/image" Target="../media/image318.png"/><Relationship Id="rId10" Type="http://schemas.openxmlformats.org/officeDocument/2006/relationships/image" Target="../media/image323.png"/><Relationship Id="rId4" Type="http://schemas.openxmlformats.org/officeDocument/2006/relationships/image" Target="../media/image317.png"/><Relationship Id="rId9" Type="http://schemas.openxmlformats.org/officeDocument/2006/relationships/image" Target="../media/image322.png"/><Relationship Id="rId14" Type="http://schemas.openxmlformats.org/officeDocument/2006/relationships/image" Target="../media/image327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1.png"/><Relationship Id="rId4" Type="http://schemas.openxmlformats.org/officeDocument/2006/relationships/image" Target="../media/image33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7" Type="http://schemas.openxmlformats.org/officeDocument/2006/relationships/image" Target="../media/image337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6.png"/><Relationship Id="rId5" Type="http://schemas.openxmlformats.org/officeDocument/2006/relationships/image" Target="../media/image335.png"/><Relationship Id="rId4" Type="http://schemas.openxmlformats.org/officeDocument/2006/relationships/image" Target="../media/image33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3.png"/><Relationship Id="rId4" Type="http://schemas.openxmlformats.org/officeDocument/2006/relationships/image" Target="../media/image34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7.png"/><Relationship Id="rId4" Type="http://schemas.openxmlformats.org/officeDocument/2006/relationships/image" Target="../media/image34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9.png"/><Relationship Id="rId4" Type="http://schemas.openxmlformats.org/officeDocument/2006/relationships/image" Target="../media/image348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3.png"/><Relationship Id="rId4" Type="http://schemas.openxmlformats.org/officeDocument/2006/relationships/image" Target="../media/image35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8.png"/><Relationship Id="rId5" Type="http://schemas.openxmlformats.org/officeDocument/2006/relationships/image" Target="../media/image357.png"/><Relationship Id="rId4" Type="http://schemas.openxmlformats.org/officeDocument/2006/relationships/image" Target="../media/image356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3.png"/><Relationship Id="rId5" Type="http://schemas.openxmlformats.org/officeDocument/2006/relationships/image" Target="../media/image362.png"/><Relationship Id="rId4" Type="http://schemas.openxmlformats.org/officeDocument/2006/relationships/image" Target="../media/image36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8.png"/><Relationship Id="rId5" Type="http://schemas.openxmlformats.org/officeDocument/2006/relationships/image" Target="../media/image367.png"/><Relationship Id="rId4" Type="http://schemas.openxmlformats.org/officeDocument/2006/relationships/image" Target="../media/image366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2.png"/><Relationship Id="rId4" Type="http://schemas.openxmlformats.org/officeDocument/2006/relationships/image" Target="../media/image371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6.png"/><Relationship Id="rId4" Type="http://schemas.openxmlformats.org/officeDocument/2006/relationships/image" Target="../media/image375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0.png"/><Relationship Id="rId4" Type="http://schemas.openxmlformats.org/officeDocument/2006/relationships/image" Target="../media/image379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7" Type="http://schemas.openxmlformats.org/officeDocument/2006/relationships/image" Target="../media/image383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8.png"/><Relationship Id="rId5" Type="http://schemas.openxmlformats.org/officeDocument/2006/relationships/image" Target="../media/image387.png"/><Relationship Id="rId4" Type="http://schemas.openxmlformats.org/officeDocument/2006/relationships/image" Target="../media/image386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7" Type="http://schemas.openxmlformats.org/officeDocument/2006/relationships/image" Target="../media/image395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4.png"/><Relationship Id="rId5" Type="http://schemas.openxmlformats.org/officeDocument/2006/relationships/image" Target="../media/image393.png"/><Relationship Id="rId4" Type="http://schemas.openxmlformats.org/officeDocument/2006/relationships/image" Target="../media/image392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8.png"/><Relationship Id="rId4" Type="http://schemas.openxmlformats.org/officeDocument/2006/relationships/image" Target="../media/image397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1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9.png"/><Relationship Id="rId5" Type="http://schemas.openxmlformats.org/officeDocument/2006/relationships/image" Target="../media/image408.png"/><Relationship Id="rId4" Type="http://schemas.openxmlformats.org/officeDocument/2006/relationships/image" Target="../media/image407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2.png"/><Relationship Id="rId4" Type="http://schemas.openxmlformats.org/officeDocument/2006/relationships/image" Target="../media/image411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9.png"/><Relationship Id="rId3" Type="http://schemas.openxmlformats.org/officeDocument/2006/relationships/image" Target="../media/image414.png"/><Relationship Id="rId7" Type="http://schemas.openxmlformats.org/officeDocument/2006/relationships/image" Target="../media/image418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7.png"/><Relationship Id="rId5" Type="http://schemas.openxmlformats.org/officeDocument/2006/relationships/image" Target="../media/image416.png"/><Relationship Id="rId4" Type="http://schemas.openxmlformats.org/officeDocument/2006/relationships/image" Target="../media/image41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2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png"/><Relationship Id="rId3" Type="http://schemas.openxmlformats.org/officeDocument/2006/relationships/image" Target="../media/image427.png"/><Relationship Id="rId7" Type="http://schemas.openxmlformats.org/officeDocument/2006/relationships/image" Target="../media/image431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9.png"/><Relationship Id="rId4" Type="http://schemas.openxmlformats.org/officeDocument/2006/relationships/image" Target="../media/image428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5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2.png"/><Relationship Id="rId3" Type="http://schemas.openxmlformats.org/officeDocument/2006/relationships/image" Target="../media/image437.png"/><Relationship Id="rId7" Type="http://schemas.openxmlformats.org/officeDocument/2006/relationships/image" Target="../media/image441.png"/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439.png"/><Relationship Id="rId4" Type="http://schemas.openxmlformats.org/officeDocument/2006/relationships/image" Target="../media/image438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445.png"/><Relationship Id="rId7" Type="http://schemas.openxmlformats.org/officeDocument/2006/relationships/image" Target="../media/image449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8.png"/><Relationship Id="rId5" Type="http://schemas.openxmlformats.org/officeDocument/2006/relationships/image" Target="../media/image447.png"/><Relationship Id="rId4" Type="http://schemas.openxmlformats.org/officeDocument/2006/relationships/image" Target="../media/image446.png"/><Relationship Id="rId9" Type="http://schemas.openxmlformats.org/officeDocument/2006/relationships/image" Target="../media/image451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4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7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1.png"/><Relationship Id="rId5" Type="http://schemas.openxmlformats.org/officeDocument/2006/relationships/image" Target="../media/image460.png"/><Relationship Id="rId4" Type="http://schemas.openxmlformats.org/officeDocument/2006/relationships/image" Target="../media/image459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5.png"/><Relationship Id="rId5" Type="http://schemas.openxmlformats.org/officeDocument/2006/relationships/image" Target="../media/image464.png"/><Relationship Id="rId4" Type="http://schemas.openxmlformats.org/officeDocument/2006/relationships/image" Target="../media/image463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1.png"/><Relationship Id="rId4" Type="http://schemas.openxmlformats.org/officeDocument/2006/relationships/image" Target="../media/image470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5.png"/><Relationship Id="rId5" Type="http://schemas.openxmlformats.org/officeDocument/2006/relationships/image" Target="../media/image474.png"/><Relationship Id="rId4" Type="http://schemas.openxmlformats.org/officeDocument/2006/relationships/image" Target="../media/image473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3.png"/><Relationship Id="rId4" Type="http://schemas.openxmlformats.org/officeDocument/2006/relationships/image" Target="../media/image482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7.png"/><Relationship Id="rId4" Type="http://schemas.openxmlformats.org/officeDocument/2006/relationships/image" Target="../media/image486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3.png"/><Relationship Id="rId5" Type="http://schemas.openxmlformats.org/officeDocument/2006/relationships/image" Target="../media/image492.png"/><Relationship Id="rId4" Type="http://schemas.openxmlformats.org/officeDocument/2006/relationships/image" Target="../media/image491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8.png"/><Relationship Id="rId4" Type="http://schemas.openxmlformats.org/officeDocument/2006/relationships/image" Target="../media/image497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6.png"/><Relationship Id="rId4" Type="http://schemas.openxmlformats.org/officeDocument/2006/relationships/image" Target="../media/image505.pn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2.png"/><Relationship Id="rId4" Type="http://schemas.openxmlformats.org/officeDocument/2006/relationships/image" Target="../media/image511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png"/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5.png"/><Relationship Id="rId4" Type="http://schemas.openxmlformats.org/officeDocument/2006/relationships/image" Target="../media/image514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8.png"/><Relationship Id="rId4" Type="http://schemas.openxmlformats.org/officeDocument/2006/relationships/image" Target="../media/image517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3.png"/><Relationship Id="rId5" Type="http://schemas.openxmlformats.org/officeDocument/2006/relationships/image" Target="../media/image522.png"/><Relationship Id="rId4" Type="http://schemas.openxmlformats.org/officeDocument/2006/relationships/image" Target="../media/image521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3.png"/><Relationship Id="rId5" Type="http://schemas.openxmlformats.org/officeDocument/2006/relationships/image" Target="../media/image522.png"/><Relationship Id="rId4" Type="http://schemas.openxmlformats.org/officeDocument/2006/relationships/image" Target="../media/image521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png"/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5.png"/><Relationship Id="rId4" Type="http://schemas.openxmlformats.org/officeDocument/2006/relationships/image" Target="../media/image524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8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1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3.png"/><Relationship Id="rId5" Type="http://schemas.openxmlformats.org/officeDocument/2006/relationships/image" Target="../media/image532.png"/><Relationship Id="rId4" Type="http://schemas.openxmlformats.org/officeDocument/2006/relationships/image" Target="../media/image531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7.png"/><Relationship Id="rId4" Type="http://schemas.openxmlformats.org/officeDocument/2006/relationships/image" Target="../media/image5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6.png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8.png"/><Relationship Id="rId4" Type="http://schemas.openxmlformats.org/officeDocument/2006/relationships/image" Target="../media/image538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6.png"/><Relationship Id="rId7" Type="http://schemas.openxmlformats.org/officeDocument/2006/relationships/image" Target="../media/image542.png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1.png"/><Relationship Id="rId5" Type="http://schemas.openxmlformats.org/officeDocument/2006/relationships/image" Target="../media/image540.png"/><Relationship Id="rId4" Type="http://schemas.openxmlformats.org/officeDocument/2006/relationships/image" Target="../media/image539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4.png"/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6.png"/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7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9.png"/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9.png"/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2.png"/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4.png"/><Relationship Id="rId4" Type="http://schemas.openxmlformats.org/officeDocument/2006/relationships/image" Target="../media/image553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2.png"/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4.png"/><Relationship Id="rId4" Type="http://schemas.openxmlformats.org/officeDocument/2006/relationships/image" Target="../media/image553.png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6.png"/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7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9.png"/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1.png"/><Relationship Id="rId4" Type="http://schemas.openxmlformats.org/officeDocument/2006/relationships/image" Target="../media/image560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8.png"/><Relationship Id="rId3" Type="http://schemas.openxmlformats.org/officeDocument/2006/relationships/image" Target="../media/image563.png"/><Relationship Id="rId7" Type="http://schemas.openxmlformats.org/officeDocument/2006/relationships/image" Target="../media/image567.png"/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6.png"/><Relationship Id="rId5" Type="http://schemas.openxmlformats.org/officeDocument/2006/relationships/image" Target="../media/image565.png"/><Relationship Id="rId4" Type="http://schemas.openxmlformats.org/officeDocument/2006/relationships/image" Target="../media/image564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6.png"/><Relationship Id="rId7" Type="http://schemas.openxmlformats.org/officeDocument/2006/relationships/image" Target="../media/image571.png"/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0.png"/><Relationship Id="rId5" Type="http://schemas.openxmlformats.org/officeDocument/2006/relationships/image" Target="../media/image569.png"/><Relationship Id="rId4" Type="http://schemas.openxmlformats.org/officeDocument/2006/relationships/image" Target="../media/image568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3.png"/><Relationship Id="rId2" Type="http://schemas.openxmlformats.org/officeDocument/2006/relationships/image" Target="../media/image5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5.png"/><Relationship Id="rId4" Type="http://schemas.openxmlformats.org/officeDocument/2006/relationships/image" Target="../media/image574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5.png"/><Relationship Id="rId2" Type="http://schemas.openxmlformats.org/officeDocument/2006/relationships/image" Target="../media/image5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8.png"/><Relationship Id="rId5" Type="http://schemas.openxmlformats.org/officeDocument/2006/relationships/image" Target="../media/image577.png"/><Relationship Id="rId4" Type="http://schemas.openxmlformats.org/officeDocument/2006/relationships/image" Target="../media/image576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4.png"/><Relationship Id="rId3" Type="http://schemas.openxmlformats.org/officeDocument/2006/relationships/image" Target="../media/image579.png"/><Relationship Id="rId7" Type="http://schemas.openxmlformats.org/officeDocument/2006/relationships/image" Target="../media/image583.png"/><Relationship Id="rId2" Type="http://schemas.openxmlformats.org/officeDocument/2006/relationships/image" Target="../media/image5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2.png"/><Relationship Id="rId5" Type="http://schemas.openxmlformats.org/officeDocument/2006/relationships/image" Target="../media/image581.png"/><Relationship Id="rId4" Type="http://schemas.openxmlformats.org/officeDocument/2006/relationships/image" Target="../media/image580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6.png"/><Relationship Id="rId2" Type="http://schemas.openxmlformats.org/officeDocument/2006/relationships/image" Target="../media/image5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8.png"/><Relationship Id="rId4" Type="http://schemas.openxmlformats.org/officeDocument/2006/relationships/image" Target="../media/image587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2.png"/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5.png"/><Relationship Id="rId5" Type="http://schemas.openxmlformats.org/officeDocument/2006/relationships/image" Target="../media/image594.png"/><Relationship Id="rId4" Type="http://schemas.openxmlformats.org/officeDocument/2006/relationships/image" Target="../media/image593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7.png"/><Relationship Id="rId2" Type="http://schemas.openxmlformats.org/officeDocument/2006/relationships/image" Target="../media/image5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5" Type="http://schemas.openxmlformats.org/officeDocument/2006/relationships/image" Target="../media/image599.png"/><Relationship Id="rId4" Type="http://schemas.openxmlformats.org/officeDocument/2006/relationships/image" Target="../media/image598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2.png"/><Relationship Id="rId2" Type="http://schemas.openxmlformats.org/officeDocument/2006/relationships/image" Target="../media/image6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5.png"/><Relationship Id="rId5" Type="http://schemas.openxmlformats.org/officeDocument/2006/relationships/image" Target="../media/image604.png"/><Relationship Id="rId4" Type="http://schemas.openxmlformats.org/officeDocument/2006/relationships/image" Target="../media/image603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7.png"/><Relationship Id="rId2" Type="http://schemas.openxmlformats.org/officeDocument/2006/relationships/image" Target="../media/image6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8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1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3.png"/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5.png"/><Relationship Id="rId2" Type="http://schemas.openxmlformats.org/officeDocument/2006/relationships/image" Target="../media/image6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6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8.png"/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6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3.png"/><Relationship Id="rId5" Type="http://schemas.openxmlformats.org/officeDocument/2006/relationships/image" Target="../media/image622.png"/><Relationship Id="rId4" Type="http://schemas.openxmlformats.org/officeDocument/2006/relationships/image" Target="../media/image621.png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4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6.png"/><Relationship Id="rId2" Type="http://schemas.openxmlformats.org/officeDocument/2006/relationships/image" Target="../media/image625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8.png"/><Relationship Id="rId2" Type="http://schemas.openxmlformats.org/officeDocument/2006/relationships/image" Target="../media/image627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9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1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2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4.png"/><Relationship Id="rId2" Type="http://schemas.openxmlformats.org/officeDocument/2006/relationships/image" Target="../media/image6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6.png"/><Relationship Id="rId4" Type="http://schemas.openxmlformats.org/officeDocument/2006/relationships/image" Target="../media/image635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6.png"/><Relationship Id="rId2" Type="http://schemas.openxmlformats.org/officeDocument/2006/relationships/image" Target="../media/image6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9.png"/><Relationship Id="rId2" Type="http://schemas.openxmlformats.org/officeDocument/2006/relationships/image" Target="../media/image6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0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2.png"/><Relationship Id="rId2" Type="http://schemas.openxmlformats.org/officeDocument/2006/relationships/image" Target="../media/image6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3.png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4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5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7.png"/><Relationship Id="rId2" Type="http://schemas.openxmlformats.org/officeDocument/2006/relationships/image" Target="../media/image646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9.png"/><Relationship Id="rId2" Type="http://schemas.openxmlformats.org/officeDocument/2006/relationships/image" Target="../media/image6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2.png"/><Relationship Id="rId5" Type="http://schemas.openxmlformats.org/officeDocument/2006/relationships/image" Target="../media/image651.png"/><Relationship Id="rId4" Type="http://schemas.openxmlformats.org/officeDocument/2006/relationships/image" Target="../media/image650.png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4.png"/><Relationship Id="rId2" Type="http://schemas.openxmlformats.org/officeDocument/2006/relationships/image" Target="../media/image653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6.png"/><Relationship Id="rId2" Type="http://schemas.openxmlformats.org/officeDocument/2006/relationships/image" Target="../media/image6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8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9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2.png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3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5.png"/><Relationship Id="rId2" Type="http://schemas.openxmlformats.org/officeDocument/2006/relationships/image" Target="../media/image664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6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7.png"/><Relationship Id="rId2" Type="http://schemas.openxmlformats.org/officeDocument/2006/relationships/image" Target="../media/image6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9.png"/><Relationship Id="rId4" Type="http://schemas.openxmlformats.org/officeDocument/2006/relationships/image" Target="../media/image668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1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4.png"/><Relationship Id="rId5" Type="http://schemas.openxmlformats.org/officeDocument/2006/relationships/image" Target="../media/image673.png"/><Relationship Id="rId4" Type="http://schemas.openxmlformats.org/officeDocument/2006/relationships/image" Target="../media/image672.png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5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7.png"/><Relationship Id="rId2" Type="http://schemas.openxmlformats.org/officeDocument/2006/relationships/image" Target="../media/image67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8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9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1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3.png"/><Relationship Id="rId2" Type="http://schemas.openxmlformats.org/officeDocument/2006/relationships/image" Target="../media/image682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5.png"/><Relationship Id="rId2" Type="http://schemas.openxmlformats.org/officeDocument/2006/relationships/image" Target="../media/image6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7.png"/><Relationship Id="rId4" Type="http://schemas.openxmlformats.org/officeDocument/2006/relationships/image" Target="../media/image686.png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8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9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7" Type="http://schemas.openxmlformats.org/officeDocument/2006/relationships/image" Target="../media/image224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3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55.png"/><Relationship Id="rId7" Type="http://schemas.openxmlformats.org/officeDocument/2006/relationships/image" Target="../media/image259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Relationship Id="rId9" Type="http://schemas.openxmlformats.org/officeDocument/2006/relationships/image" Target="../media/image261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237509"/>
            <a:ext cx="8825658" cy="2126673"/>
          </a:xfrm>
        </p:spPr>
        <p:txBody>
          <a:bodyPr/>
          <a:lstStyle/>
          <a:p>
            <a:r>
              <a:rPr lang="en-US" sz="6600" dirty="0" smtClean="0"/>
              <a:t>ELECTRÓNICA DIGITAL COMBINACIONAL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RANGEL ALVARADO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Tarjetas propuestas para el Curso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8402585" cy="4425154"/>
          </a:xfrm>
        </p:spPr>
        <p:txBody>
          <a:bodyPr>
            <a:normAutofit/>
          </a:bodyPr>
          <a:lstStyle/>
          <a:p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Cualquier tarjeta de Xilinx</a:t>
            </a:r>
          </a:p>
          <a:p>
            <a:pPr lvl="1"/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Arty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A7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Ultra96</a:t>
            </a:r>
          </a:p>
          <a:p>
            <a:pPr lvl="1"/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Pynq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Z1 o Z2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Cualquier 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Zedboard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(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minized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)</a:t>
            </a:r>
          </a:p>
          <a:p>
            <a:endParaRPr lang="es-PA" b="1" dirty="0" smtClean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Cualquier tarjeta de Intel (Altera), 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p.e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. 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Terasic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(vendedor)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DE-10 nano Standard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DE-10 nano Lite</a:t>
            </a:r>
          </a:p>
          <a:p>
            <a:endParaRPr lang="es-PA" dirty="0"/>
          </a:p>
          <a:p>
            <a:endParaRPr lang="es-PA" b="1" i="1" dirty="0" smtClean="0"/>
          </a:p>
        </p:txBody>
      </p:sp>
      <p:pic>
        <p:nvPicPr>
          <p:cNvPr id="1026" name="Picture 2" descr="Image result for Arty A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793" y="960219"/>
            <a:ext cx="2113222" cy="211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ultra 9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478" y="979038"/>
            <a:ext cx="2926584" cy="198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ynq z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844" y="1152983"/>
            <a:ext cx="2193925" cy="161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pynq z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205" y="2828740"/>
            <a:ext cx="2255201" cy="169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inize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260" y="4584159"/>
            <a:ext cx="2943842" cy="194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de-10 standar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503" y="5027687"/>
            <a:ext cx="2966508" cy="166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de-10 nan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9" y="5027687"/>
            <a:ext cx="2655317" cy="166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00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err="1" smtClean="0"/>
              <a:t>Tambien</a:t>
            </a:r>
            <a:r>
              <a:rPr lang="es-PA" dirty="0" smtClean="0"/>
              <a:t> podemos hacer el circuito en NOR equivalente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Del siguiente ejemplo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954" y="1733550"/>
            <a:ext cx="3849093" cy="87533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721" y="3103228"/>
            <a:ext cx="4022301" cy="576674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108" y="4062962"/>
            <a:ext cx="2790179" cy="1973235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6520" y="4093027"/>
            <a:ext cx="2962733" cy="1943169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4486" y="4093026"/>
            <a:ext cx="3107597" cy="195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40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err="1" smtClean="0"/>
              <a:t>Tambien</a:t>
            </a:r>
            <a:r>
              <a:rPr lang="es-PA" dirty="0" smtClean="0"/>
              <a:t> podemos hacer el circuito en NOR equivalente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Del siguiente ejemplo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954" y="1733550"/>
            <a:ext cx="3849093" cy="87533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758" y="3051000"/>
            <a:ext cx="3342045" cy="43322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842" y="3027188"/>
            <a:ext cx="2353756" cy="45704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61" y="4093028"/>
            <a:ext cx="3419803" cy="130416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5348" y="4093028"/>
            <a:ext cx="3749466" cy="130416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047" y="4093027"/>
            <a:ext cx="3760394" cy="139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29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Representación por XOR y operadores AND</a:t>
            </a:r>
          </a:p>
          <a:p>
            <a:r>
              <a:rPr lang="es-PA" dirty="0" smtClean="0"/>
              <a:t>Las funciones lógicas son representadas por forma de suma de productos.</a:t>
            </a:r>
          </a:p>
          <a:p>
            <a:r>
              <a:rPr lang="es-PA" dirty="0" smtClean="0"/>
              <a:t>Las representaciones por XOR y XNOR ofrecen algunas ventajas reduciendo el número de compuertas</a:t>
            </a:r>
          </a:p>
          <a:p>
            <a:r>
              <a:rPr lang="es-PA" dirty="0" smtClean="0"/>
              <a:t>Es más fácil encontrar estas equivalencias con XOR en mapas de </a:t>
            </a:r>
            <a:r>
              <a:rPr lang="es-PA" dirty="0" err="1" smtClean="0"/>
              <a:t>karnaugh</a:t>
            </a:r>
            <a:endParaRPr lang="es-PA" dirty="0" smtClean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55" y="3419474"/>
            <a:ext cx="4629512" cy="124173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844" y="3419474"/>
            <a:ext cx="4339537" cy="124173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955" y="4731685"/>
            <a:ext cx="2994455" cy="212631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7843" y="4731684"/>
            <a:ext cx="2961653" cy="212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0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Representación por XOR y operadores AND</a:t>
            </a:r>
          </a:p>
          <a:p>
            <a:r>
              <a:rPr lang="es-PA" dirty="0" smtClean="0"/>
              <a:t>Para el caso de un mapa de </a:t>
            </a:r>
            <a:r>
              <a:rPr lang="es-PA" dirty="0" err="1" smtClean="0"/>
              <a:t>Karnaugh</a:t>
            </a:r>
            <a:r>
              <a:rPr lang="es-PA" dirty="0" smtClean="0"/>
              <a:t> con 4 variables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6" y="2327088"/>
            <a:ext cx="2933615" cy="56360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76" y="3158815"/>
            <a:ext cx="2587200" cy="262296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780" y="2323138"/>
            <a:ext cx="2978584" cy="44236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9779" y="3148193"/>
            <a:ext cx="2610075" cy="263358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6572" y="3158815"/>
            <a:ext cx="2646704" cy="262296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6438" y="2269420"/>
            <a:ext cx="2783566" cy="49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5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Representación por XOR y operadores AND</a:t>
            </a:r>
          </a:p>
          <a:p>
            <a:r>
              <a:rPr lang="es-PA" dirty="0" smtClean="0"/>
              <a:t>Para el caso de un mapa de </a:t>
            </a:r>
            <a:r>
              <a:rPr lang="es-PA" dirty="0" err="1" smtClean="0"/>
              <a:t>Karnaugh</a:t>
            </a:r>
            <a:r>
              <a:rPr lang="es-PA" dirty="0" smtClean="0"/>
              <a:t> con 4 variables</a:t>
            </a:r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02" y="2175501"/>
            <a:ext cx="2648220" cy="114756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02" y="3675804"/>
            <a:ext cx="2567601" cy="265808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350" y="2137939"/>
            <a:ext cx="4915633" cy="136354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8349" y="3675803"/>
            <a:ext cx="2566431" cy="265808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9497" y="3553935"/>
            <a:ext cx="5111944" cy="10176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9497" y="4571535"/>
            <a:ext cx="216217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0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Representación por XOR y operadores AND</a:t>
            </a:r>
          </a:p>
          <a:p>
            <a:r>
              <a:rPr lang="es-PA" dirty="0" smtClean="0"/>
              <a:t>Para el caso de un mapa de </a:t>
            </a:r>
            <a:r>
              <a:rPr lang="es-PA" dirty="0" err="1" smtClean="0"/>
              <a:t>Karnaugh</a:t>
            </a:r>
            <a:r>
              <a:rPr lang="es-PA" dirty="0" smtClean="0"/>
              <a:t> con 4 variables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6" y="2385367"/>
            <a:ext cx="5168098" cy="111611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76" y="3736936"/>
            <a:ext cx="2666666" cy="261925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305" y="2358480"/>
            <a:ext cx="3882648" cy="137845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8305" y="3794429"/>
            <a:ext cx="2597182" cy="256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3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Representación por XOR y operadores AND</a:t>
            </a:r>
          </a:p>
          <a:p>
            <a:r>
              <a:rPr lang="es-PA" dirty="0" smtClean="0"/>
              <a:t>Para el caso de un mapa de </a:t>
            </a:r>
            <a:r>
              <a:rPr lang="es-PA" dirty="0" err="1" smtClean="0"/>
              <a:t>Karnaugh</a:t>
            </a:r>
            <a:r>
              <a:rPr lang="es-PA" dirty="0" smtClean="0"/>
              <a:t> con 4 variables</a:t>
            </a:r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970" y="2346171"/>
            <a:ext cx="5617297" cy="194960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583" y="4344493"/>
            <a:ext cx="2577852" cy="246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Consideraciones Prácticas</a:t>
            </a:r>
          </a:p>
          <a:p>
            <a:pPr lvl="1"/>
            <a:r>
              <a:rPr lang="es-PA" dirty="0" smtClean="0"/>
              <a:t>Las operaciones dependen de las características eléctricas de las compuertas lógicas</a:t>
            </a:r>
          </a:p>
          <a:p>
            <a:pPr lvl="1"/>
            <a:r>
              <a:rPr lang="es-PA" dirty="0" smtClean="0"/>
              <a:t>0 y 1 son </a:t>
            </a:r>
            <a:r>
              <a:rPr lang="es-PA" dirty="0" err="1" smtClean="0"/>
              <a:t>represnetados</a:t>
            </a:r>
            <a:r>
              <a:rPr lang="es-PA" dirty="0" smtClean="0"/>
              <a:t> por voltajes fijos de una fuente de poder tanto para la entrada o la salida pero corresponden a ciertos rangos de valores.</a:t>
            </a:r>
          </a:p>
          <a:p>
            <a:pPr lvl="1"/>
            <a:r>
              <a:rPr lang="es-PA" dirty="0" smtClean="0"/>
              <a:t>Un diagrama de tiempo es aquel en donde se representa el cambio de las variables al pasar el mismo.</a:t>
            </a:r>
          </a:p>
          <a:p>
            <a:r>
              <a:rPr lang="es-PA" dirty="0" err="1" smtClean="0"/>
              <a:t>Diaramas</a:t>
            </a:r>
            <a:r>
              <a:rPr lang="es-PA" dirty="0" smtClean="0"/>
              <a:t> de tiempo de circuitos lógicos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28" y="3952875"/>
            <a:ext cx="1779470" cy="48531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28" y="4572932"/>
            <a:ext cx="2851460" cy="203242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50" y="3952875"/>
            <a:ext cx="1846754" cy="265248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0766" y="3952875"/>
            <a:ext cx="1959299" cy="265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84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Descarga estática</a:t>
            </a:r>
          </a:p>
          <a:p>
            <a:pPr lvl="1"/>
            <a:r>
              <a:rPr lang="es-PA" dirty="0" smtClean="0"/>
              <a:t>Producida por cambios de nivel</a:t>
            </a:r>
          </a:p>
          <a:p>
            <a:pPr lvl="1"/>
            <a:r>
              <a:rPr lang="es-PA" dirty="0" smtClean="0"/>
              <a:t>Produce errores a las salidas y en etapas intermedias del circuito debido a estos cambios de entrada</a:t>
            </a:r>
          </a:p>
          <a:p>
            <a:pPr lvl="1"/>
            <a:r>
              <a:rPr lang="es-PA" dirty="0" smtClean="0"/>
              <a:t>Para suprimir esto se debe introducir un productos de términos de las entradas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47" y="3583440"/>
            <a:ext cx="2094455" cy="14841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184" y="3595122"/>
            <a:ext cx="2343088" cy="205907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5464" y="3548852"/>
            <a:ext cx="1979170" cy="303747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74" y="5140869"/>
            <a:ext cx="2182000" cy="160411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5174" y="3548852"/>
            <a:ext cx="2756557" cy="200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3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Riesgo Dinámico</a:t>
            </a:r>
          </a:p>
          <a:p>
            <a:pPr lvl="1"/>
            <a:r>
              <a:rPr lang="es-PA" dirty="0" smtClean="0"/>
              <a:t>Se da en circuitos multinivel por la transición de entradas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21" y="2608889"/>
            <a:ext cx="3125013" cy="215687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685" y="2608888"/>
            <a:ext cx="2286232" cy="376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Acerca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Uso de lenguaje de descripción de hardware</a:t>
            </a:r>
          </a:p>
          <a:p>
            <a:r>
              <a:rPr lang="es-PA" dirty="0" smtClean="0"/>
              <a:t>Laboratorios basados en Xilinx Vivado y tarjeta </a:t>
            </a:r>
            <a:r>
              <a:rPr lang="es-PA" dirty="0" err="1" smtClean="0"/>
              <a:t>Arty</a:t>
            </a:r>
            <a:endParaRPr lang="es-PA" dirty="0" smtClean="0"/>
          </a:p>
          <a:p>
            <a:r>
              <a:rPr lang="es-PA" dirty="0" smtClean="0"/>
              <a:t>Puede usar Intel Altera </a:t>
            </a:r>
            <a:r>
              <a:rPr lang="es-PA" dirty="0" err="1" smtClean="0"/>
              <a:t>Quartus</a:t>
            </a:r>
            <a:r>
              <a:rPr lang="es-PA" dirty="0" smtClean="0"/>
              <a:t> y sus tarjetas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Demostración de teoremas booleanos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65" y="1883627"/>
            <a:ext cx="1864606" cy="40788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64" y="2608889"/>
            <a:ext cx="1952432" cy="39424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564" y="3190378"/>
            <a:ext cx="1912874" cy="37071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564" y="3732005"/>
            <a:ext cx="2534296" cy="48272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564" y="4438054"/>
            <a:ext cx="2441127" cy="48109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564" y="5207337"/>
            <a:ext cx="2386986" cy="48109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564" y="5964836"/>
            <a:ext cx="3991291" cy="49669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7180" y="1847088"/>
            <a:ext cx="3999798" cy="44442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97179" y="2559254"/>
            <a:ext cx="5664703" cy="44387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97179" y="3284864"/>
            <a:ext cx="4515172" cy="45151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83196" y="3913008"/>
            <a:ext cx="4139786" cy="525046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83196" y="4564302"/>
            <a:ext cx="3245996" cy="61828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97178" y="5335615"/>
            <a:ext cx="4820129" cy="41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7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3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411397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Estos circuitos se utilizan para</a:t>
            </a:r>
          </a:p>
          <a:p>
            <a:pPr lvl="1"/>
            <a:r>
              <a:rPr lang="es-PA" dirty="0" smtClean="0"/>
              <a:t>Manipulación de datos</a:t>
            </a:r>
          </a:p>
          <a:p>
            <a:pPr lvl="1"/>
            <a:r>
              <a:rPr lang="es-PA" dirty="0" smtClean="0"/>
              <a:t>Codificación y decodificación</a:t>
            </a:r>
          </a:p>
          <a:p>
            <a:pPr lvl="1"/>
            <a:r>
              <a:rPr lang="es-PA" dirty="0" smtClean="0"/>
              <a:t>Detección de Errores</a:t>
            </a:r>
          </a:p>
          <a:p>
            <a:pPr lvl="1"/>
            <a:endParaRPr lang="es-PA" dirty="0"/>
          </a:p>
          <a:p>
            <a:r>
              <a:rPr lang="es-PA" dirty="0" smtClean="0"/>
              <a:t>Los ejemplos que veremos de esta sección son implementados por</a:t>
            </a:r>
          </a:p>
          <a:p>
            <a:pPr lvl="1"/>
            <a:r>
              <a:rPr lang="es-PA" dirty="0" smtClean="0"/>
              <a:t>Multiplexores</a:t>
            </a:r>
          </a:p>
          <a:p>
            <a:pPr lvl="1"/>
            <a:r>
              <a:rPr lang="es-PA" dirty="0" err="1" smtClean="0"/>
              <a:t>Demultiplexores</a:t>
            </a:r>
            <a:endParaRPr lang="es-PA" dirty="0" smtClean="0"/>
          </a:p>
          <a:p>
            <a:pPr lvl="1"/>
            <a:r>
              <a:rPr lang="es-PA" dirty="0" smtClean="0"/>
              <a:t>Decodificadores</a:t>
            </a:r>
          </a:p>
          <a:p>
            <a:pPr lvl="1"/>
            <a:r>
              <a:rPr lang="es-PA" dirty="0" smtClean="0"/>
              <a:t>Codificadores</a:t>
            </a:r>
          </a:p>
          <a:p>
            <a:pPr lvl="1"/>
            <a:r>
              <a:rPr lang="es-PA" dirty="0" smtClean="0"/>
              <a:t>Corrimiento</a:t>
            </a:r>
          </a:p>
        </p:txBody>
      </p:sp>
    </p:spTree>
    <p:extLst>
      <p:ext uri="{BB962C8B-B14F-4D97-AF65-F5344CB8AC3E}">
        <p14:creationId xmlns:p14="http://schemas.microsoft.com/office/powerpoint/2010/main" val="168143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Multiplexores (MUX)</a:t>
            </a:r>
          </a:p>
          <a:p>
            <a:pPr lvl="1"/>
            <a:r>
              <a:rPr lang="es-PA" dirty="0" smtClean="0"/>
              <a:t>Representa todos sus elementos de cualquiera de las entradas a una sola salida</a:t>
            </a:r>
          </a:p>
          <a:p>
            <a:pPr lvl="1"/>
            <a:r>
              <a:rPr lang="es-PA" dirty="0" smtClean="0"/>
              <a:t>2^n entradas y 1 salida</a:t>
            </a:r>
          </a:p>
          <a:p>
            <a:pPr lvl="1"/>
            <a:endParaRPr lang="es-PA" dirty="0"/>
          </a:p>
          <a:p>
            <a:r>
              <a:rPr lang="es-PA" dirty="0" smtClean="0"/>
              <a:t>Multiplexor 2 a 1 (2:1)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En la figura superior se observan la ecuación </a:t>
            </a:r>
            <a:r>
              <a:rPr lang="es-PA" dirty="0" err="1" smtClean="0"/>
              <a:t>boleana</a:t>
            </a:r>
            <a:r>
              <a:rPr lang="es-PA" dirty="0" smtClean="0"/>
              <a:t>, el circuito lógico y símbolos del MUX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35" y="3547599"/>
            <a:ext cx="2944444" cy="167117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351" y="3547599"/>
            <a:ext cx="2374215" cy="167117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538" y="3547598"/>
            <a:ext cx="1617262" cy="167117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0302" y="3547598"/>
            <a:ext cx="1335037" cy="166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4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Multiplexores (MUX)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Cuando vienen en sus empaquetados ofrecen una entrada de ENABLE</a:t>
            </a:r>
          </a:p>
          <a:p>
            <a:r>
              <a:rPr lang="es-PA" dirty="0" smtClean="0"/>
              <a:t>La ecuación lógica viene dada por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077" y="1429555"/>
            <a:ext cx="2408138" cy="202731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036" y="1451849"/>
            <a:ext cx="1772147" cy="173739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8774" y="4243154"/>
            <a:ext cx="2347911" cy="44550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327" y="4750420"/>
            <a:ext cx="2501079" cy="182534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7869" y="4749828"/>
            <a:ext cx="1463925" cy="18421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8257" y="4754641"/>
            <a:ext cx="2096593" cy="182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49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Multiplexores (MUX)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El multiplexor superior es un multiplexor implementado con un buffer de 3 estados.  </a:t>
            </a:r>
          </a:p>
          <a:p>
            <a:r>
              <a:rPr lang="es-PA" dirty="0" smtClean="0"/>
              <a:t>La salida Y estará en alta impedancia si S = 0 para el multiplexor inferior y en S = 1 para el multiplexor superior</a:t>
            </a:r>
          </a:p>
          <a:p>
            <a:r>
              <a:rPr lang="es-PA" dirty="0" smtClean="0"/>
              <a:t>Si se da el caso de “</a:t>
            </a:r>
            <a:r>
              <a:rPr lang="es-PA" dirty="0" err="1" smtClean="0"/>
              <a:t>overlap</a:t>
            </a:r>
            <a:r>
              <a:rPr lang="es-PA" dirty="0" smtClean="0"/>
              <a:t>” de la señal entonces entrará en un estado indeterminado de salida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776" y="1300766"/>
            <a:ext cx="1247775" cy="13335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038" y="1298704"/>
            <a:ext cx="2412187" cy="133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4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Multiplexores (MUX)</a:t>
            </a:r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176" y="1730381"/>
            <a:ext cx="6357110" cy="64839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83" y="2611066"/>
            <a:ext cx="2600325" cy="30956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5184" y="2611066"/>
            <a:ext cx="2418777" cy="258655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0762" y="2611066"/>
            <a:ext cx="1932653" cy="262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8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Multiplexores (MUX)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Multiplexor de 4-1 con </a:t>
            </a:r>
            <a:r>
              <a:rPr lang="es-PA" dirty="0" err="1" smtClean="0"/>
              <a:t>Enable</a:t>
            </a:r>
            <a:endParaRPr lang="es-PA" dirty="0" smtClean="0"/>
          </a:p>
          <a:p>
            <a:r>
              <a:rPr lang="es-PA" dirty="0" smtClean="0"/>
              <a:t>En la figura </a:t>
            </a:r>
            <a:r>
              <a:rPr lang="es-PA" dirty="0" err="1" smtClean="0"/>
              <a:t>superio</a:t>
            </a:r>
            <a:r>
              <a:rPr lang="es-PA" dirty="0" smtClean="0"/>
              <a:t> se </a:t>
            </a:r>
            <a:r>
              <a:rPr lang="es-PA" dirty="0" err="1" smtClean="0"/>
              <a:t>muetran</a:t>
            </a:r>
            <a:r>
              <a:rPr lang="es-PA" dirty="0" smtClean="0"/>
              <a:t> el </a:t>
            </a:r>
            <a:r>
              <a:rPr lang="es-PA" dirty="0" err="1" smtClean="0"/>
              <a:t>mux</a:t>
            </a:r>
            <a:r>
              <a:rPr lang="es-PA" dirty="0" smtClean="0"/>
              <a:t>,, símbolo y tabla de la verdad</a:t>
            </a:r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110" y="1198032"/>
            <a:ext cx="8636997" cy="76208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35" y="2174869"/>
            <a:ext cx="3062481" cy="320168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252" y="2099857"/>
            <a:ext cx="1674356" cy="327669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4383" y="2323965"/>
            <a:ext cx="2782724" cy="275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3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Multiplexores (MUX)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Multiplexor de 4-1 con </a:t>
            </a:r>
            <a:r>
              <a:rPr lang="es-PA" dirty="0" err="1" smtClean="0"/>
              <a:t>Enable</a:t>
            </a:r>
            <a:endParaRPr lang="es-PA" dirty="0" smtClean="0"/>
          </a:p>
          <a:p>
            <a:r>
              <a:rPr lang="es-PA" dirty="0" smtClean="0"/>
              <a:t>En la figura </a:t>
            </a:r>
            <a:r>
              <a:rPr lang="es-PA" dirty="0" err="1" smtClean="0"/>
              <a:t>superio</a:t>
            </a:r>
            <a:r>
              <a:rPr lang="es-PA" dirty="0" smtClean="0"/>
              <a:t> se </a:t>
            </a:r>
            <a:r>
              <a:rPr lang="es-PA" dirty="0" err="1" smtClean="0"/>
              <a:t>muetran</a:t>
            </a:r>
            <a:r>
              <a:rPr lang="es-PA" dirty="0" smtClean="0"/>
              <a:t> el </a:t>
            </a:r>
            <a:r>
              <a:rPr lang="es-PA" dirty="0" err="1" smtClean="0"/>
              <a:t>mux</a:t>
            </a:r>
            <a:r>
              <a:rPr lang="es-PA" dirty="0" smtClean="0"/>
              <a:t>,, símbolo y tabla de la verdad</a:t>
            </a:r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110" y="1198032"/>
            <a:ext cx="8636997" cy="76208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252" y="2099857"/>
            <a:ext cx="1674356" cy="327669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248" y="2062854"/>
            <a:ext cx="3060811" cy="320168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4581" y="2277603"/>
            <a:ext cx="3294305" cy="290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9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 fontScale="92500"/>
          </a:bodyPr>
          <a:lstStyle/>
          <a:p>
            <a:r>
              <a:rPr lang="es-PA" dirty="0" smtClean="0"/>
              <a:t>Multiplexores (MUX)</a:t>
            </a:r>
          </a:p>
          <a:p>
            <a:r>
              <a:rPr lang="es-PA" dirty="0" err="1" smtClean="0"/>
              <a:t>Mux</a:t>
            </a:r>
            <a:r>
              <a:rPr lang="es-PA" dirty="0" smtClean="0"/>
              <a:t> 8-a-1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  <a:p>
            <a:r>
              <a:rPr lang="es-PA" dirty="0" smtClean="0"/>
              <a:t>Se puede realizar un MUX8 con 2 MUX4, note que la tabla de verdad se repite para S0 = [0][1]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010" y="1035893"/>
            <a:ext cx="6756543" cy="115250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61" y="2188395"/>
            <a:ext cx="2763991" cy="392830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8552" y="2188395"/>
            <a:ext cx="2926770" cy="394477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555" y="2155062"/>
            <a:ext cx="3057295" cy="353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1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62178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Demultiplexor</a:t>
            </a:r>
            <a:r>
              <a:rPr lang="es-PA" dirty="0" smtClean="0"/>
              <a:t> y Decodificador</a:t>
            </a:r>
          </a:p>
          <a:p>
            <a:r>
              <a:rPr lang="es-PA" dirty="0" smtClean="0"/>
              <a:t>Es un circuito lógico que activa solo una de sus salidas para una combinación de entradas, su acrónimo es DEC</a:t>
            </a:r>
          </a:p>
          <a:p>
            <a:r>
              <a:rPr lang="es-PA" dirty="0" smtClean="0"/>
              <a:t>Un </a:t>
            </a:r>
            <a:r>
              <a:rPr lang="es-PA" dirty="0" err="1" smtClean="0"/>
              <a:t>demultiplexor</a:t>
            </a:r>
            <a:r>
              <a:rPr lang="es-PA" dirty="0"/>
              <a:t> </a:t>
            </a:r>
            <a:r>
              <a:rPr lang="es-PA" dirty="0" smtClean="0"/>
              <a:t>o DMUX, es aquel que conmuta la data de entrada a una de sus salidas dependiendo de la selección de código.</a:t>
            </a:r>
          </a:p>
          <a:p>
            <a:r>
              <a:rPr lang="es-PA" dirty="0" smtClean="0"/>
              <a:t>DEC de 1-a-2</a:t>
            </a:r>
          </a:p>
          <a:p>
            <a:r>
              <a:rPr lang="es-PA" dirty="0" smtClean="0"/>
              <a:t>Las ecuaciones lógicas de su salida son las siguientes</a:t>
            </a:r>
          </a:p>
          <a:p>
            <a:r>
              <a:rPr lang="es-PA" dirty="0" smtClean="0"/>
              <a:t>D es la data (</a:t>
            </a:r>
            <a:r>
              <a:rPr lang="es-PA" dirty="0" err="1" smtClean="0"/>
              <a:t>stream</a:t>
            </a:r>
            <a:r>
              <a:rPr lang="es-PA" dirty="0" smtClean="0"/>
              <a:t> de bits, </a:t>
            </a:r>
            <a:r>
              <a:rPr lang="es-PA" dirty="0" err="1" smtClean="0"/>
              <a:t>p.e</a:t>
            </a:r>
            <a:r>
              <a:rPr lang="es-PA" dirty="0" smtClean="0"/>
              <a:t>.)</a:t>
            </a:r>
          </a:p>
          <a:p>
            <a:r>
              <a:rPr lang="es-PA" dirty="0" err="1" smtClean="0"/>
              <a:t>Yn</a:t>
            </a:r>
            <a:r>
              <a:rPr lang="es-PA" dirty="0" smtClean="0"/>
              <a:t> la salida</a:t>
            </a:r>
          </a:p>
          <a:p>
            <a:r>
              <a:rPr lang="es-PA" dirty="0" smtClean="0"/>
              <a:t>EN la señal de </a:t>
            </a:r>
            <a:r>
              <a:rPr lang="es-PA" dirty="0" err="1" smtClean="0"/>
              <a:t>enable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241" y="3635298"/>
            <a:ext cx="1443795" cy="44314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1828" y="3633018"/>
            <a:ext cx="1400910" cy="44314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5955" y="4586286"/>
            <a:ext cx="2303161" cy="213648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947" y="4586286"/>
            <a:ext cx="2424089" cy="213648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6241" y="4568677"/>
            <a:ext cx="3117766" cy="215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16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Demultiplexor</a:t>
            </a:r>
            <a:r>
              <a:rPr lang="es-PA" dirty="0" smtClean="0"/>
              <a:t> y Decodificador</a:t>
            </a:r>
          </a:p>
          <a:p>
            <a:r>
              <a:rPr lang="es-PA" dirty="0" smtClean="0"/>
              <a:t>DEC de 1-a-2</a:t>
            </a:r>
          </a:p>
          <a:p>
            <a:r>
              <a:rPr lang="es-PA" dirty="0" smtClean="0"/>
              <a:t>Las ecuaciones lógicas de su salida son las siguientes</a:t>
            </a:r>
          </a:p>
          <a:p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220" y="2087103"/>
            <a:ext cx="1458245" cy="58919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6041" y="2087103"/>
            <a:ext cx="1656102" cy="58919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60" y="2959951"/>
            <a:ext cx="2897170" cy="268256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6913" y="2959950"/>
            <a:ext cx="2702735" cy="268256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5582" y="2971781"/>
            <a:ext cx="4045765" cy="267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95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Demultiplexor</a:t>
            </a:r>
            <a:r>
              <a:rPr lang="es-PA" dirty="0" smtClean="0"/>
              <a:t> y Decodificador</a:t>
            </a:r>
          </a:p>
          <a:p>
            <a:r>
              <a:rPr lang="es-PA" dirty="0" smtClean="0"/>
              <a:t>DMUX de 1-a-2</a:t>
            </a:r>
          </a:p>
          <a:p>
            <a:r>
              <a:rPr lang="es-PA" dirty="0" smtClean="0"/>
              <a:t>Las ecuaciones lógicas de su salida son las siguientes</a:t>
            </a:r>
          </a:p>
          <a:p>
            <a:endParaRPr lang="es-PA" dirty="0"/>
          </a:p>
          <a:p>
            <a:r>
              <a:rPr lang="es-PA" dirty="0" smtClean="0"/>
              <a:t>Note que construir un decodificador de un </a:t>
            </a:r>
            <a:r>
              <a:rPr lang="es-PA" dirty="0" err="1" smtClean="0"/>
              <a:t>demux</a:t>
            </a:r>
            <a:endParaRPr lang="es-PA" dirty="0" smtClean="0"/>
          </a:p>
          <a:p>
            <a:pPr lvl="1"/>
            <a:r>
              <a:rPr lang="es-PA" dirty="0" smtClean="0"/>
              <a:t>Conectamos D directamente</a:t>
            </a:r>
          </a:p>
          <a:p>
            <a:pPr lvl="1"/>
            <a:r>
              <a:rPr lang="es-PA" dirty="0" smtClean="0"/>
              <a:t>Utilizamos el Selector para hacer conmutación de estados</a:t>
            </a:r>
          </a:p>
          <a:p>
            <a:pPr lvl="1"/>
            <a:endParaRPr lang="es-PA" dirty="0"/>
          </a:p>
          <a:p>
            <a:r>
              <a:rPr lang="es-PA" dirty="0" smtClean="0"/>
              <a:t>El DMUX de buffers de 3 estados denota que la salida puede quedar en alta impedancia</a:t>
            </a:r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713" y="1429555"/>
            <a:ext cx="1651077" cy="113271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2366" y="1300766"/>
            <a:ext cx="1915804" cy="181130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534" y="3240861"/>
            <a:ext cx="1766879" cy="128641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542" y="5110278"/>
            <a:ext cx="1492159" cy="161249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6277" y="5110278"/>
            <a:ext cx="2336049" cy="161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1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Demultiplexor</a:t>
            </a:r>
            <a:r>
              <a:rPr lang="es-PA" dirty="0" smtClean="0"/>
              <a:t> y Decodificador</a:t>
            </a:r>
          </a:p>
          <a:p>
            <a:r>
              <a:rPr lang="es-PA" dirty="0" smtClean="0"/>
              <a:t>DEC 2-a-4</a:t>
            </a:r>
          </a:p>
          <a:p>
            <a:r>
              <a:rPr lang="es-PA" dirty="0" smtClean="0"/>
              <a:t>La ecuación viene dada por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En la figura superior observamos el decodificador de 2 a 4 utilizando compuertas, 2 decodificadores de 1 a 2 y su símbolo</a:t>
            </a:r>
          </a:p>
          <a:p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634" y="1952434"/>
            <a:ext cx="6005249" cy="6503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07" y="2602772"/>
            <a:ext cx="1941591" cy="299823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678" y="2641319"/>
            <a:ext cx="2514883" cy="295969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900" y="2619375"/>
            <a:ext cx="1549090" cy="299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9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Demultiplexor</a:t>
            </a:r>
            <a:r>
              <a:rPr lang="es-PA" dirty="0" smtClean="0"/>
              <a:t> y Decodificador</a:t>
            </a:r>
          </a:p>
          <a:p>
            <a:r>
              <a:rPr lang="es-PA" dirty="0" smtClean="0"/>
              <a:t>DMUX 1-a-4</a:t>
            </a:r>
          </a:p>
          <a:p>
            <a:r>
              <a:rPr lang="es-PA" dirty="0" smtClean="0"/>
              <a:t>La ecuación viene dada por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En la figura superior observamos el </a:t>
            </a:r>
            <a:r>
              <a:rPr lang="es-PA" dirty="0" err="1" smtClean="0"/>
              <a:t>demux</a:t>
            </a:r>
            <a:r>
              <a:rPr lang="es-PA" dirty="0" smtClean="0"/>
              <a:t> de 2 a 4 utilizando compuertas lógicas, 2 </a:t>
            </a:r>
            <a:r>
              <a:rPr lang="es-PA" dirty="0" err="1" smtClean="0"/>
              <a:t>demux</a:t>
            </a:r>
            <a:r>
              <a:rPr lang="es-PA" dirty="0" smtClean="0"/>
              <a:t> de 1 a 2 y su símbolo, además de la tabla de la verdad</a:t>
            </a:r>
          </a:p>
          <a:p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244" y="2709398"/>
            <a:ext cx="1769443" cy="272933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262" y="2709398"/>
            <a:ext cx="3106317" cy="272933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154" y="2709398"/>
            <a:ext cx="1998748" cy="276017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617" y="3433435"/>
            <a:ext cx="3609539" cy="20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50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Demultiplexor</a:t>
            </a:r>
            <a:r>
              <a:rPr lang="es-PA" dirty="0" smtClean="0"/>
              <a:t> y Decodificador</a:t>
            </a:r>
          </a:p>
          <a:p>
            <a:r>
              <a:rPr lang="es-PA" dirty="0" smtClean="0"/>
              <a:t>DMUX 1-a-8</a:t>
            </a:r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06" y="2451745"/>
            <a:ext cx="2029840" cy="422489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519" y="2451745"/>
            <a:ext cx="2792485" cy="422489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590583" y="2914790"/>
            <a:ext cx="1947995" cy="493715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7478" y="1300766"/>
            <a:ext cx="6009674" cy="274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74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Demultiplexor</a:t>
            </a:r>
            <a:r>
              <a:rPr lang="es-PA" dirty="0" smtClean="0"/>
              <a:t> y Decodificador</a:t>
            </a:r>
          </a:p>
          <a:p>
            <a:r>
              <a:rPr lang="es-PA" dirty="0" smtClean="0"/>
              <a:t>DEC 2-a-16</a:t>
            </a:r>
          </a:p>
          <a:p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906" y="1730286"/>
            <a:ext cx="6966260" cy="499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4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Demultiplexor</a:t>
            </a:r>
            <a:r>
              <a:rPr lang="es-PA" dirty="0" smtClean="0"/>
              <a:t> y Decodificador</a:t>
            </a:r>
          </a:p>
          <a:p>
            <a:r>
              <a:rPr lang="es-PA" dirty="0" smtClean="0"/>
              <a:t>MUX</a:t>
            </a:r>
          </a:p>
          <a:p>
            <a:r>
              <a:rPr lang="es-PA" dirty="0" smtClean="0"/>
              <a:t>En general un </a:t>
            </a:r>
            <a:r>
              <a:rPr lang="es-PA" dirty="0" err="1" smtClean="0"/>
              <a:t>mux</a:t>
            </a:r>
            <a:r>
              <a:rPr lang="es-PA" dirty="0" smtClean="0"/>
              <a:t> de 2^(n-1) a 1 es dado por la implementación de una función de n variables</a:t>
            </a:r>
          </a:p>
          <a:p>
            <a:r>
              <a:rPr lang="es-PA" dirty="0" smtClean="0"/>
              <a:t>Implementar un </a:t>
            </a:r>
            <a:r>
              <a:rPr lang="es-PA" dirty="0" err="1" smtClean="0"/>
              <a:t>mux</a:t>
            </a:r>
            <a:r>
              <a:rPr lang="es-PA" dirty="0" smtClean="0"/>
              <a:t> viene dado por los </a:t>
            </a:r>
            <a:r>
              <a:rPr lang="es-PA" dirty="0" err="1" smtClean="0"/>
              <a:t>minterminos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688" y="2797446"/>
            <a:ext cx="4031245" cy="65943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233" y="3456878"/>
            <a:ext cx="2709615" cy="326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08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Demultiplexor</a:t>
            </a:r>
            <a:r>
              <a:rPr lang="es-PA" dirty="0" smtClean="0"/>
              <a:t> y Decodificador</a:t>
            </a:r>
          </a:p>
          <a:p>
            <a:r>
              <a:rPr lang="es-PA" dirty="0" smtClean="0"/>
              <a:t>Decodificador</a:t>
            </a:r>
          </a:p>
          <a:p>
            <a:r>
              <a:rPr lang="es-PA" dirty="0" smtClean="0"/>
              <a:t>No considerado un </a:t>
            </a:r>
            <a:r>
              <a:rPr lang="es-PA" dirty="0" err="1" smtClean="0"/>
              <a:t>compoenten</a:t>
            </a:r>
            <a:r>
              <a:rPr lang="es-PA" dirty="0" smtClean="0"/>
              <a:t> universal pero se usa para implementar funciones lógicas</a:t>
            </a:r>
          </a:p>
          <a:p>
            <a:r>
              <a:rPr lang="es-PA" dirty="0" smtClean="0"/>
              <a:t>Para un decodificador de 3-a-8 tenemos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392" y="2837056"/>
            <a:ext cx="3151918" cy="59752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309" y="2837056"/>
            <a:ext cx="2910995" cy="59752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243" y="3693114"/>
            <a:ext cx="2964589" cy="163117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8408" y="3732249"/>
            <a:ext cx="2175024" cy="294606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1008" y="3970257"/>
            <a:ext cx="3078009" cy="270805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052" y="3412419"/>
            <a:ext cx="2709615" cy="326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3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Codificadores o </a:t>
            </a:r>
            <a:r>
              <a:rPr lang="es-PA" dirty="0" err="1" smtClean="0"/>
              <a:t>Encoders</a:t>
            </a:r>
            <a:endParaRPr lang="es-PA" dirty="0" smtClean="0"/>
          </a:p>
          <a:p>
            <a:r>
              <a:rPr lang="es-PA" dirty="0" smtClean="0"/>
              <a:t>Son circuitos que generalmente convierten información en un código.</a:t>
            </a:r>
          </a:p>
          <a:p>
            <a:r>
              <a:rPr lang="es-PA" dirty="0" smtClean="0"/>
              <a:t>Generalmente con más variables de entrada que de salida</a:t>
            </a:r>
          </a:p>
          <a:p>
            <a:r>
              <a:rPr lang="es-PA" dirty="0" smtClean="0"/>
              <a:t>Codificador de 4-a-2</a:t>
            </a:r>
          </a:p>
          <a:p>
            <a:pPr lvl="1"/>
            <a:r>
              <a:rPr lang="es-PA" dirty="0" smtClean="0"/>
              <a:t>Podemos establecer estas tablas de verdad</a:t>
            </a:r>
          </a:p>
          <a:p>
            <a:pPr lvl="1"/>
            <a:r>
              <a:rPr lang="es-PA" dirty="0" smtClean="0"/>
              <a:t>Existen combinaciones que no se usan</a:t>
            </a:r>
          </a:p>
          <a:p>
            <a:pPr lvl="1"/>
            <a:r>
              <a:rPr lang="es-PA" dirty="0" smtClean="0"/>
              <a:t>De 16 </a:t>
            </a:r>
            <a:r>
              <a:rPr lang="es-PA" dirty="0" err="1" smtClean="0"/>
              <a:t>combinacioenes</a:t>
            </a:r>
            <a:r>
              <a:rPr lang="es-PA" dirty="0" smtClean="0"/>
              <a:t> solo 5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482" y="3270484"/>
            <a:ext cx="2809850" cy="266196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892" y="3270485"/>
            <a:ext cx="2848549" cy="266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5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899564"/>
          </a:xfrm>
        </p:spPr>
        <p:txBody>
          <a:bodyPr/>
          <a:lstStyle/>
          <a:p>
            <a:r>
              <a:rPr lang="es-PA" dirty="0" smtClean="0"/>
              <a:t>Prefacio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550" y="1524885"/>
            <a:ext cx="10998558" cy="5069098"/>
          </a:xfrm>
        </p:spPr>
        <p:txBody>
          <a:bodyPr>
            <a:normAutofit/>
          </a:bodyPr>
          <a:lstStyle/>
          <a:p>
            <a:r>
              <a:rPr lang="es-PA" dirty="0" smtClean="0"/>
              <a:t>Dispositivos electrónicos existen en el día a día</a:t>
            </a:r>
          </a:p>
          <a:p>
            <a:r>
              <a:rPr lang="es-PA" dirty="0" smtClean="0"/>
              <a:t>Se aprenderá como los elementos básicos forman esquemas complejos</a:t>
            </a:r>
          </a:p>
          <a:p>
            <a:pPr lvl="1"/>
            <a:r>
              <a:rPr lang="es-PA" dirty="0" smtClean="0"/>
              <a:t>De componentes lógicos a…</a:t>
            </a:r>
          </a:p>
          <a:p>
            <a:pPr lvl="1"/>
            <a:r>
              <a:rPr lang="es-PA" dirty="0" smtClean="0"/>
              <a:t>Máquinas de estados</a:t>
            </a:r>
          </a:p>
          <a:p>
            <a:r>
              <a:rPr lang="es-PA" dirty="0" smtClean="0"/>
              <a:t>Se verán técnicas que describen un circuito lógico por medio de ecuaciones lógicas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86403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Codificadores o </a:t>
            </a:r>
            <a:r>
              <a:rPr lang="es-PA" dirty="0" err="1" smtClean="0"/>
              <a:t>Encoders</a:t>
            </a:r>
            <a:endParaRPr lang="es-PA" dirty="0" smtClean="0"/>
          </a:p>
          <a:p>
            <a:r>
              <a:rPr lang="es-PA" dirty="0" smtClean="0"/>
              <a:t>Mapa de </a:t>
            </a:r>
            <a:r>
              <a:rPr lang="es-PA" dirty="0" err="1" smtClean="0"/>
              <a:t>Karnaugh</a:t>
            </a:r>
            <a:r>
              <a:rPr lang="es-PA" dirty="0" smtClean="0"/>
              <a:t> de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94" y="2277603"/>
            <a:ext cx="2809850" cy="266196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380" y="2026855"/>
            <a:ext cx="3253112" cy="309113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6976" y="2026854"/>
            <a:ext cx="3072078" cy="305933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94" y="5069281"/>
            <a:ext cx="2093464" cy="178871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9294" y="5156124"/>
            <a:ext cx="1708527" cy="54602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3911" y="5185826"/>
            <a:ext cx="1909838" cy="52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0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Codificadores o </a:t>
            </a:r>
            <a:r>
              <a:rPr lang="es-PA" dirty="0" err="1" smtClean="0"/>
              <a:t>Encoders</a:t>
            </a:r>
            <a:endParaRPr lang="es-PA" dirty="0" smtClean="0"/>
          </a:p>
          <a:p>
            <a:r>
              <a:rPr lang="es-PA" dirty="0" smtClean="0"/>
              <a:t>Para el mismo caso observe como queda el mapa y las ecuaciones</a:t>
            </a:r>
          </a:p>
          <a:p>
            <a:r>
              <a:rPr lang="es-PA" dirty="0" smtClean="0"/>
              <a:t>No importa el cambio de D0</a:t>
            </a:r>
          </a:p>
          <a:p>
            <a:pPr lvl="1"/>
            <a:r>
              <a:rPr lang="es-PA" dirty="0" smtClean="0"/>
              <a:t>Siempre da 0</a:t>
            </a:r>
          </a:p>
          <a:p>
            <a:pPr lvl="1"/>
            <a:r>
              <a:rPr lang="es-PA" dirty="0" smtClean="0"/>
              <a:t>Primeros dos casos</a:t>
            </a:r>
          </a:p>
          <a:p>
            <a:endParaRPr lang="es-PA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154" y="2100739"/>
            <a:ext cx="2848549" cy="266196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043" y="2158610"/>
            <a:ext cx="4703974" cy="89375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259" y="3268871"/>
            <a:ext cx="4696758" cy="104556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7278" y="4530945"/>
            <a:ext cx="2861867" cy="219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1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Codificadores o </a:t>
            </a:r>
            <a:r>
              <a:rPr lang="es-PA" dirty="0" err="1" smtClean="0"/>
              <a:t>Encoders</a:t>
            </a:r>
            <a:endParaRPr lang="es-PA" dirty="0" smtClean="0"/>
          </a:p>
          <a:p>
            <a:r>
              <a:rPr lang="es-PA" dirty="0" smtClean="0"/>
              <a:t>Podemos construir también un codificador de 4 a 2 para saber cuando la entrada es válida (a una salida)</a:t>
            </a:r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606" y="2476964"/>
            <a:ext cx="2956624" cy="57847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131" y="3556774"/>
            <a:ext cx="3478688" cy="264330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372" y="3556774"/>
            <a:ext cx="2759493" cy="264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3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Codificadores o </a:t>
            </a:r>
            <a:r>
              <a:rPr lang="es-PA" dirty="0" err="1" smtClean="0"/>
              <a:t>Encoders</a:t>
            </a:r>
            <a:endParaRPr lang="es-PA" dirty="0" smtClean="0"/>
          </a:p>
          <a:p>
            <a:r>
              <a:rPr lang="es-PA" dirty="0" smtClean="0"/>
              <a:t>Codificador de 8 a 3</a:t>
            </a:r>
          </a:p>
          <a:p>
            <a:r>
              <a:rPr lang="es-PA" dirty="0" smtClean="0"/>
              <a:t>Genera una salida válida para una secuencia de 4 bits por la combinación presentada a sus entradas</a:t>
            </a:r>
          </a:p>
          <a:p>
            <a:r>
              <a:rPr lang="es-PA" dirty="0" smtClean="0"/>
              <a:t>Tiene 256 </a:t>
            </a:r>
            <a:r>
              <a:rPr lang="es-PA" dirty="0" err="1" smtClean="0"/>
              <a:t>combinacioens</a:t>
            </a:r>
            <a:r>
              <a:rPr lang="es-PA" dirty="0" smtClean="0"/>
              <a:t> posibles</a:t>
            </a:r>
          </a:p>
          <a:p>
            <a:r>
              <a:rPr lang="es-PA" dirty="0" smtClean="0"/>
              <a:t>Tiene 9 salidas posibles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04" y="5369802"/>
            <a:ext cx="2601865" cy="135297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472" y="3394598"/>
            <a:ext cx="5015057" cy="332817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1172" y="3394598"/>
            <a:ext cx="3269372" cy="332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67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Codificadores o </a:t>
            </a:r>
            <a:r>
              <a:rPr lang="es-PA" dirty="0" err="1" smtClean="0"/>
              <a:t>Encoders</a:t>
            </a:r>
            <a:endParaRPr lang="es-PA" dirty="0" smtClean="0"/>
          </a:p>
          <a:p>
            <a:r>
              <a:rPr lang="es-PA" dirty="0" smtClean="0"/>
              <a:t>Codificador de Prioridad</a:t>
            </a:r>
          </a:p>
          <a:p>
            <a:r>
              <a:rPr lang="es-PA" dirty="0" smtClean="0"/>
              <a:t>Misma expresión de codificadores a excepción que el bit de mas significancia tiene más peso para describir la salida</a:t>
            </a:r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595" y="3872233"/>
            <a:ext cx="3638624" cy="198340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779" y="3239485"/>
            <a:ext cx="2931019" cy="272412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778" y="6032783"/>
            <a:ext cx="1548269" cy="68998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2239" y="3239485"/>
            <a:ext cx="2669202" cy="272412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2239" y="6093866"/>
            <a:ext cx="2289726" cy="55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62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Codificadores o </a:t>
            </a:r>
            <a:r>
              <a:rPr lang="es-PA" dirty="0" err="1" smtClean="0"/>
              <a:t>Encoders</a:t>
            </a:r>
            <a:endParaRPr lang="es-PA" dirty="0" smtClean="0"/>
          </a:p>
          <a:p>
            <a:r>
              <a:rPr lang="es-PA" dirty="0" smtClean="0"/>
              <a:t>Codificador de Prioridad</a:t>
            </a:r>
          </a:p>
          <a:p>
            <a:r>
              <a:rPr lang="es-PA" dirty="0" smtClean="0"/>
              <a:t>Debajo observamos la solución del equivalente circuito pero antes resolvemos V</a:t>
            </a:r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671" y="2601255"/>
            <a:ext cx="3010714" cy="286734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77" y="2601255"/>
            <a:ext cx="3638624" cy="198340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671" y="5597715"/>
            <a:ext cx="2627233" cy="49797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8961" y="2601255"/>
            <a:ext cx="3934555" cy="246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6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Codificadores o </a:t>
            </a:r>
            <a:r>
              <a:rPr lang="es-PA" dirty="0" err="1" smtClean="0"/>
              <a:t>Encoders</a:t>
            </a:r>
            <a:endParaRPr lang="es-PA" dirty="0" smtClean="0"/>
          </a:p>
          <a:p>
            <a:r>
              <a:rPr lang="es-PA" dirty="0" smtClean="0"/>
              <a:t>Para realizar decodificadores de prioridad de 8:3 los realizamos de dos </a:t>
            </a:r>
            <a:r>
              <a:rPr lang="es-PA" dirty="0" err="1" smtClean="0"/>
              <a:t>decidificadores</a:t>
            </a:r>
            <a:r>
              <a:rPr lang="es-PA" dirty="0" smtClean="0"/>
              <a:t> de 4:2 en cascada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Dispositivos con capacidad de cascada y </a:t>
            </a:r>
            <a:r>
              <a:rPr lang="es-PA" dirty="0" err="1" smtClean="0"/>
              <a:t>encoders</a:t>
            </a:r>
            <a:r>
              <a:rPr lang="es-PA" dirty="0" smtClean="0"/>
              <a:t> de 10:4 son disponibles en el mercado.  Los más aplicados son el decodificador de BCD a 7 Segmentos, teclado, </a:t>
            </a:r>
            <a:r>
              <a:rPr lang="es-PA" dirty="0" err="1" smtClean="0"/>
              <a:t>etc</a:t>
            </a:r>
            <a:endParaRPr lang="es-PA" dirty="0" smtClean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9" y="2443207"/>
            <a:ext cx="4264407" cy="181656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590" y="2443208"/>
            <a:ext cx="2365840" cy="237659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8639" y="2443206"/>
            <a:ext cx="2544584" cy="241628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1248" y="5041439"/>
            <a:ext cx="2618113" cy="40144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8791" y="2437226"/>
            <a:ext cx="2372080" cy="238257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8792" y="5041439"/>
            <a:ext cx="2372080" cy="42752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0590" y="5013561"/>
            <a:ext cx="2092945" cy="42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6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Codificadores o </a:t>
            </a:r>
            <a:r>
              <a:rPr lang="es-PA" dirty="0" err="1" smtClean="0"/>
              <a:t>Encoders</a:t>
            </a:r>
            <a:endParaRPr lang="es-PA" dirty="0" smtClean="0"/>
          </a:p>
          <a:p>
            <a:r>
              <a:rPr lang="es-PA" dirty="0" smtClean="0"/>
              <a:t>Decodificador de 10:4</a:t>
            </a:r>
          </a:p>
          <a:p>
            <a:r>
              <a:rPr lang="es-PA" dirty="0" smtClean="0"/>
              <a:t>Recuerde que como es un decodificador de prioridad, la entrada de mas alto rango es la que gobierna</a:t>
            </a:r>
          </a:p>
          <a:p>
            <a:r>
              <a:rPr lang="es-PA" dirty="0" smtClean="0"/>
              <a:t>Se puede entonces conseguir este codificador en base a un 8:3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89" y="3337825"/>
            <a:ext cx="4820749" cy="227751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420" y="3329818"/>
            <a:ext cx="3430209" cy="309014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3818" y="3337824"/>
            <a:ext cx="3446411" cy="25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43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Codificadores o </a:t>
            </a:r>
            <a:r>
              <a:rPr lang="es-PA" dirty="0" err="1" smtClean="0"/>
              <a:t>Encoders</a:t>
            </a:r>
            <a:endParaRPr lang="es-PA" dirty="0" smtClean="0"/>
          </a:p>
          <a:p>
            <a:r>
              <a:rPr lang="es-PA" dirty="0" smtClean="0"/>
              <a:t>Decodificador de 10:4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674033" y="101192"/>
            <a:ext cx="5318392" cy="771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72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Transcoders</a:t>
            </a:r>
            <a:endParaRPr lang="es-PA" dirty="0" smtClean="0"/>
          </a:p>
          <a:p>
            <a:r>
              <a:rPr lang="es-PA" dirty="0" smtClean="0"/>
              <a:t>Son circuitos </a:t>
            </a:r>
            <a:r>
              <a:rPr lang="es-PA" dirty="0" err="1" smtClean="0"/>
              <a:t>combinacionales</a:t>
            </a:r>
            <a:r>
              <a:rPr lang="es-PA" dirty="0" smtClean="0"/>
              <a:t> que convierten de un código a otro</a:t>
            </a:r>
          </a:p>
          <a:p>
            <a:r>
              <a:rPr lang="es-PA" dirty="0" err="1" smtClean="0"/>
              <a:t>Codigo</a:t>
            </a:r>
            <a:r>
              <a:rPr lang="es-PA" dirty="0" smtClean="0"/>
              <a:t> Binario y Código Gray</a:t>
            </a:r>
          </a:p>
          <a:p>
            <a:r>
              <a:rPr lang="es-PA" dirty="0" smtClean="0"/>
              <a:t>El código gray es utilizado para observar (saber) la rotación y sentido de un sensor de posición.</a:t>
            </a:r>
          </a:p>
          <a:p>
            <a:r>
              <a:rPr lang="es-PA" dirty="0" smtClean="0"/>
              <a:t>Si se observa solo cambia en 1 valor solo un bit a la vez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979" y="4068234"/>
            <a:ext cx="2060304" cy="210278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7760" y="2992449"/>
            <a:ext cx="3854114" cy="386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86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899564"/>
          </a:xfrm>
        </p:spPr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550" y="1524885"/>
            <a:ext cx="10998558" cy="5069098"/>
          </a:xfrm>
        </p:spPr>
        <p:txBody>
          <a:bodyPr>
            <a:normAutofit/>
          </a:bodyPr>
          <a:lstStyle/>
          <a:p>
            <a:r>
              <a:rPr lang="es-PA" dirty="0" smtClean="0"/>
              <a:t>Los sistemas digitales se utilizan para procesar datos y realizar cálculos en sistemas de monitoreo, instrumentación y comunicación</a:t>
            </a:r>
          </a:p>
          <a:p>
            <a:r>
              <a:rPr lang="es-PA" dirty="0" smtClean="0"/>
              <a:t>Los sistemas analógicos y cantidades físicas  solo pueden ser representados discretamente en un sistema digital</a:t>
            </a:r>
          </a:p>
          <a:p>
            <a:r>
              <a:rPr lang="es-PA" dirty="0" smtClean="0"/>
              <a:t>Necesitamos un tipo de elemento que convierta de analógico a digital</a:t>
            </a:r>
          </a:p>
          <a:p>
            <a:endParaRPr lang="es-PA" dirty="0"/>
          </a:p>
          <a:p>
            <a:r>
              <a:rPr lang="es-PA" dirty="0" smtClean="0"/>
              <a:t>También necesitamos un sistema de numeración como base para representar este número</a:t>
            </a:r>
          </a:p>
          <a:p>
            <a:r>
              <a:rPr lang="es-PA" dirty="0" smtClean="0"/>
              <a:t>El sistema de numeración decimal es usado en el día a día, sin embargo el sistema binario es el que gobierna los sistemas digitales</a:t>
            </a:r>
          </a:p>
          <a:p>
            <a:pPr lvl="1"/>
            <a:r>
              <a:rPr lang="es-PA" dirty="0" smtClean="0"/>
              <a:t>Todo sistema se representa por una base (</a:t>
            </a:r>
            <a:r>
              <a:rPr lang="es-PA" dirty="0" err="1" smtClean="0"/>
              <a:t>radix</a:t>
            </a:r>
            <a:r>
              <a:rPr lang="es-PA" dirty="0" smtClean="0"/>
              <a:t>) seguida de sus posibles combinaciones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17761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Transcoders</a:t>
            </a:r>
            <a:endParaRPr lang="es-PA" dirty="0" smtClean="0"/>
          </a:p>
          <a:p>
            <a:r>
              <a:rPr lang="es-PA" dirty="0" smtClean="0"/>
              <a:t>Mapa K, binario a Gray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7" y="2125918"/>
            <a:ext cx="2738786" cy="271166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620" y="2125917"/>
            <a:ext cx="2562527" cy="271166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400" y="2125917"/>
            <a:ext cx="2670790" cy="271166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477" y="5036328"/>
            <a:ext cx="3972079" cy="66837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477" y="5769350"/>
            <a:ext cx="4185762" cy="52039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477" y="6340949"/>
            <a:ext cx="4210518" cy="45766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1003" y="2125917"/>
            <a:ext cx="2177625" cy="274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19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Transcoders</a:t>
            </a:r>
            <a:endParaRPr lang="es-PA" dirty="0" smtClean="0"/>
          </a:p>
          <a:p>
            <a:r>
              <a:rPr lang="es-PA" dirty="0" smtClean="0"/>
              <a:t>Convirtiendo de Gray a Binario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012" y="2277603"/>
            <a:ext cx="5386427" cy="117285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012" y="3656630"/>
            <a:ext cx="6231999" cy="276647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60" y="2928009"/>
            <a:ext cx="2113870" cy="261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7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Transcoders</a:t>
            </a:r>
            <a:endParaRPr lang="es-PA" dirty="0" smtClean="0"/>
          </a:p>
          <a:p>
            <a:r>
              <a:rPr lang="es-PA" dirty="0" smtClean="0"/>
              <a:t>Convirtiendo de Gray a Binario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20" y="2249644"/>
            <a:ext cx="2915202" cy="27238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19" y="5135717"/>
            <a:ext cx="3646177" cy="6578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6864" y="2277602"/>
            <a:ext cx="2642981" cy="269584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0172" y="5122461"/>
            <a:ext cx="2651489" cy="69902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1500" y="1047903"/>
            <a:ext cx="3270521" cy="201884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1500" y="3287472"/>
            <a:ext cx="2863959" cy="282078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1500" y="6227768"/>
            <a:ext cx="2492694" cy="49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04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Transcoders</a:t>
            </a:r>
            <a:endParaRPr lang="es-PA" dirty="0" smtClean="0"/>
          </a:p>
          <a:p>
            <a:r>
              <a:rPr lang="es-PA" dirty="0" smtClean="0"/>
              <a:t>BCD a Exceso 3</a:t>
            </a:r>
          </a:p>
          <a:p>
            <a:r>
              <a:rPr lang="es-PA" dirty="0" smtClean="0"/>
              <a:t>BCD es el binario natural, 4 bits que por su peso son 8, 4, 2, 1, también conocido como BCD8421</a:t>
            </a:r>
          </a:p>
          <a:p>
            <a:r>
              <a:rPr lang="es-PA" dirty="0" smtClean="0"/>
              <a:t>Exceso 3 o XS-3 se obtiene </a:t>
            </a:r>
          </a:p>
          <a:p>
            <a:pPr lvl="1"/>
            <a:r>
              <a:rPr lang="es-PA" dirty="0" smtClean="0"/>
              <a:t>XS-3 = BCD + 0011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469" y="2735137"/>
            <a:ext cx="3742780" cy="398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0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Transcoders</a:t>
            </a:r>
            <a:endParaRPr lang="es-PA" dirty="0" smtClean="0"/>
          </a:p>
          <a:p>
            <a:r>
              <a:rPr lang="es-PA" dirty="0" smtClean="0"/>
              <a:t>BCD a Exceso 3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9" y="2277603"/>
            <a:ext cx="2718951" cy="279012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50" y="5215957"/>
            <a:ext cx="2903761" cy="49576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053" y="2277603"/>
            <a:ext cx="2833498" cy="279012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6053" y="5226121"/>
            <a:ext cx="2999294" cy="4856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0041" y="2277603"/>
            <a:ext cx="2707661" cy="279012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7665" y="5256060"/>
            <a:ext cx="3180680" cy="4856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0020" y="2277603"/>
            <a:ext cx="2832403" cy="27901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90664" y="5226121"/>
            <a:ext cx="1234424" cy="52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4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Transcoders</a:t>
            </a:r>
            <a:endParaRPr lang="es-PA" dirty="0" smtClean="0"/>
          </a:p>
          <a:p>
            <a:r>
              <a:rPr lang="es-PA" dirty="0" smtClean="0"/>
              <a:t>BCD a Exceso 3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572" y="2083379"/>
            <a:ext cx="3942978" cy="260692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572" y="4899244"/>
            <a:ext cx="1273995" cy="44488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205" y="2005371"/>
            <a:ext cx="3913488" cy="285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75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Transcoders</a:t>
            </a:r>
            <a:endParaRPr lang="es-PA" dirty="0" smtClean="0"/>
          </a:p>
          <a:p>
            <a:r>
              <a:rPr lang="es-PA" dirty="0" smtClean="0"/>
              <a:t>Exceso 3 a BCD</a:t>
            </a:r>
          </a:p>
          <a:p>
            <a:r>
              <a:rPr lang="es-PA" dirty="0" smtClean="0"/>
              <a:t>Se aplica lo contrario, restamos 3, pero se hará con lógica </a:t>
            </a:r>
            <a:r>
              <a:rPr lang="es-PA" dirty="0" err="1" smtClean="0"/>
              <a:t>combinacional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16" y="2634940"/>
            <a:ext cx="3931533" cy="408783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587" y="2637888"/>
            <a:ext cx="3341551" cy="206792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587" y="4863325"/>
            <a:ext cx="1170077" cy="69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4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Transcoders</a:t>
            </a:r>
            <a:endParaRPr lang="es-PA" dirty="0" smtClean="0"/>
          </a:p>
          <a:p>
            <a:r>
              <a:rPr lang="es-PA" dirty="0" smtClean="0"/>
              <a:t>Exceso 3 a BCD</a:t>
            </a:r>
          </a:p>
          <a:p>
            <a:r>
              <a:rPr lang="es-PA" dirty="0" smtClean="0"/>
              <a:t>Se aplica lo contrario, restamos 3, pero se hará con lógica </a:t>
            </a:r>
            <a:r>
              <a:rPr lang="es-PA" dirty="0" err="1" smtClean="0"/>
              <a:t>combinacional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16" y="2634940"/>
            <a:ext cx="3931533" cy="408783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425" y="2634940"/>
            <a:ext cx="2601868" cy="25242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869" y="2634940"/>
            <a:ext cx="2575978" cy="25242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6425" y="5406367"/>
            <a:ext cx="2586917" cy="41457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8566" y="5406367"/>
            <a:ext cx="3396285" cy="41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5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Transcoders</a:t>
            </a:r>
            <a:endParaRPr lang="es-PA" dirty="0" smtClean="0"/>
          </a:p>
          <a:p>
            <a:r>
              <a:rPr lang="es-PA" dirty="0" smtClean="0"/>
              <a:t>Exceso 3 a BCD</a:t>
            </a:r>
          </a:p>
          <a:p>
            <a:r>
              <a:rPr lang="es-PA" dirty="0" smtClean="0"/>
              <a:t>Se aplica lo contrario, restamos 3, pero se hará con lógica </a:t>
            </a:r>
            <a:r>
              <a:rPr lang="es-PA" dirty="0" err="1" smtClean="0"/>
              <a:t>combinacional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16" y="2634940"/>
            <a:ext cx="3931533" cy="408783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588" y="2634940"/>
            <a:ext cx="2503588" cy="241507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855" y="5273658"/>
            <a:ext cx="2750647" cy="55840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9751" y="2634940"/>
            <a:ext cx="2374111" cy="233814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0794" y="5276634"/>
            <a:ext cx="1013885" cy="54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8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Transcoders</a:t>
            </a:r>
            <a:endParaRPr lang="es-PA" dirty="0" smtClean="0"/>
          </a:p>
          <a:p>
            <a:r>
              <a:rPr lang="es-PA" dirty="0" smtClean="0"/>
              <a:t>Exceso 3 a BCD</a:t>
            </a:r>
          </a:p>
          <a:p>
            <a:r>
              <a:rPr lang="es-PA" dirty="0" smtClean="0"/>
              <a:t>Se aplica lo contrario, restamos 3, pero se hará con lógica </a:t>
            </a:r>
            <a:r>
              <a:rPr lang="es-PA" dirty="0" err="1" smtClean="0"/>
              <a:t>combinacional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16" y="2634940"/>
            <a:ext cx="3931533" cy="408783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639" y="2804754"/>
            <a:ext cx="4136975" cy="317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8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899564"/>
          </a:xfrm>
        </p:spPr>
        <p:txBody>
          <a:bodyPr/>
          <a:lstStyle/>
          <a:p>
            <a:r>
              <a:rPr lang="es-PA" dirty="0" smtClean="0"/>
              <a:t>SISTEMA DE NUMERACIÓN - Decimal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366" y="1524885"/>
            <a:ext cx="11153104" cy="5069098"/>
          </a:xfrm>
        </p:spPr>
        <p:txBody>
          <a:bodyPr>
            <a:normAutofit/>
          </a:bodyPr>
          <a:lstStyle/>
          <a:p>
            <a:r>
              <a:rPr lang="es-PA" dirty="0" smtClean="0"/>
              <a:t>Números decimales</a:t>
            </a:r>
          </a:p>
          <a:p>
            <a:pPr lvl="1"/>
            <a:r>
              <a:rPr lang="es-PA" dirty="0" smtClean="0"/>
              <a:t>Base 10</a:t>
            </a:r>
          </a:p>
          <a:p>
            <a:pPr lvl="1"/>
            <a:r>
              <a:rPr lang="es-PA" dirty="0" smtClean="0"/>
              <a:t>Símbolos: 0, 1, 2, 3, 4, 5, 6, 7, 8, 9</a:t>
            </a:r>
          </a:p>
          <a:p>
            <a:pPr lvl="1"/>
            <a:endParaRPr lang="es-PA" dirty="0"/>
          </a:p>
          <a:p>
            <a:r>
              <a:rPr lang="es-PA" dirty="0" smtClean="0"/>
              <a:t>Ejemplo.  Descomponer 734 y 12345 en potencias de 10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134" y="3734807"/>
            <a:ext cx="4519179" cy="92734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651" y="5190187"/>
            <a:ext cx="8457939" cy="77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5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Transcoders</a:t>
            </a:r>
            <a:endParaRPr lang="es-PA" dirty="0" smtClean="0"/>
          </a:p>
          <a:p>
            <a:r>
              <a:rPr lang="es-PA" dirty="0" smtClean="0"/>
              <a:t>Verificador de Paridad</a:t>
            </a:r>
          </a:p>
          <a:p>
            <a:r>
              <a:rPr lang="es-PA" dirty="0" smtClean="0"/>
              <a:t>Se añaden a la información transmitida para verificación de errores</a:t>
            </a:r>
          </a:p>
          <a:p>
            <a:pPr lvl="1"/>
            <a:r>
              <a:rPr lang="es-PA" dirty="0" smtClean="0"/>
              <a:t>Paridad par, impar</a:t>
            </a:r>
          </a:p>
          <a:p>
            <a:r>
              <a:rPr lang="es-PA" dirty="0" smtClean="0"/>
              <a:t>Paridad par = la suma de todos los bits es par</a:t>
            </a:r>
          </a:p>
          <a:p>
            <a:r>
              <a:rPr lang="es-PA" dirty="0" smtClean="0"/>
              <a:t>Paridad impar = la suma de todos los bits es impar</a:t>
            </a:r>
          </a:p>
          <a:p>
            <a:endParaRPr lang="es-PA" dirty="0"/>
          </a:p>
          <a:p>
            <a:r>
              <a:rPr lang="es-PA" dirty="0" smtClean="0"/>
              <a:t>Utilizada para detectar errores en transmisión (RS232, </a:t>
            </a:r>
            <a:r>
              <a:rPr lang="es-PA" dirty="0" err="1" smtClean="0"/>
              <a:t>p.e</a:t>
            </a:r>
            <a:r>
              <a:rPr lang="es-PA" dirty="0" smtClean="0"/>
              <a:t>.)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359" y="4181126"/>
            <a:ext cx="3894082" cy="254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8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Transcoders</a:t>
            </a:r>
            <a:endParaRPr lang="es-PA" dirty="0" smtClean="0"/>
          </a:p>
          <a:p>
            <a:r>
              <a:rPr lang="es-PA" dirty="0" smtClean="0"/>
              <a:t>Verificador de Paridad</a:t>
            </a:r>
          </a:p>
          <a:p>
            <a:endParaRPr lang="es-PA" dirty="0"/>
          </a:p>
          <a:p>
            <a:r>
              <a:rPr lang="es-PA" dirty="0" smtClean="0"/>
              <a:t>Para 4 bits tenemos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314" y="2763901"/>
            <a:ext cx="2468737" cy="381096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627" y="1429555"/>
            <a:ext cx="4896545" cy="97683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627" y="2763901"/>
            <a:ext cx="4918390" cy="131242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198" y="4311872"/>
            <a:ext cx="977523" cy="51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2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Transcoders</a:t>
            </a:r>
            <a:endParaRPr lang="es-PA" dirty="0" smtClean="0"/>
          </a:p>
          <a:p>
            <a:r>
              <a:rPr lang="es-PA" dirty="0" smtClean="0"/>
              <a:t>Verificador de Paridad</a:t>
            </a:r>
          </a:p>
          <a:p>
            <a:r>
              <a:rPr lang="es-PA" dirty="0" smtClean="0"/>
              <a:t>Sin seleccionador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Con seleccionador</a:t>
            </a:r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367" y="2348519"/>
            <a:ext cx="2781607" cy="429393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788" y="3397505"/>
            <a:ext cx="2546229" cy="255908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6371" y="6134668"/>
            <a:ext cx="2533858" cy="43687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540" y="2608568"/>
            <a:ext cx="3496467" cy="164445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454" y="4773988"/>
            <a:ext cx="3464637" cy="179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37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Transcoders</a:t>
            </a:r>
            <a:endParaRPr lang="es-PA" dirty="0" smtClean="0"/>
          </a:p>
          <a:p>
            <a:r>
              <a:rPr lang="es-PA" dirty="0" smtClean="0"/>
              <a:t>Verificador de Paridad SN74180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14" y="2277603"/>
            <a:ext cx="5540451" cy="30969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627" y="2277603"/>
            <a:ext cx="4294600" cy="309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4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err="1" smtClean="0"/>
              <a:t>Transcoders</a:t>
            </a:r>
            <a:endParaRPr lang="es-PA" dirty="0" smtClean="0"/>
          </a:p>
          <a:p>
            <a:r>
              <a:rPr lang="es-PA" dirty="0" smtClean="0"/>
              <a:t>Verificador de Paridad SN74180</a:t>
            </a:r>
          </a:p>
          <a:p>
            <a:r>
              <a:rPr lang="es-PA" dirty="0" smtClean="0"/>
              <a:t>A nuestra izquierda en la figura inferior un generador de paridad</a:t>
            </a:r>
          </a:p>
          <a:p>
            <a:r>
              <a:rPr lang="es-PA" dirty="0" smtClean="0"/>
              <a:t>A nuestra derecha en la figura inferior un verificador de paridad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71" y="2991307"/>
            <a:ext cx="5128963" cy="373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6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Registros de corrimiento</a:t>
            </a:r>
          </a:p>
          <a:p>
            <a:r>
              <a:rPr lang="es-PA" dirty="0" smtClean="0"/>
              <a:t>Es un circuito lógico utilizado para hacer </a:t>
            </a:r>
            <a:r>
              <a:rPr lang="es-PA" dirty="0" err="1" smtClean="0"/>
              <a:t>shifting</a:t>
            </a:r>
            <a:r>
              <a:rPr lang="es-PA" dirty="0" smtClean="0"/>
              <a:t> a la data por un cierto número de posiciones a la derecha o a la izquierda</a:t>
            </a:r>
          </a:p>
          <a:p>
            <a:r>
              <a:rPr lang="es-PA" dirty="0" smtClean="0"/>
              <a:t>Existen operaciones lógicas a la izquierda, derecha o aritmética hacia la izq. o der.</a:t>
            </a:r>
          </a:p>
          <a:p>
            <a:endParaRPr lang="es-PA" dirty="0" smtClean="0"/>
          </a:p>
          <a:p>
            <a:r>
              <a:rPr lang="es-PA" dirty="0" smtClean="0"/>
              <a:t>Para operaciones lógicas de </a:t>
            </a:r>
            <a:r>
              <a:rPr lang="es-PA" dirty="0" err="1" smtClean="0"/>
              <a:t>shifting</a:t>
            </a:r>
            <a:r>
              <a:rPr lang="es-PA" dirty="0" smtClean="0"/>
              <a:t> se mueve la palabra insertando un cero</a:t>
            </a:r>
          </a:p>
          <a:p>
            <a:r>
              <a:rPr lang="es-PA" dirty="0" smtClean="0"/>
              <a:t>Para operaciones aritméticas con </a:t>
            </a:r>
            <a:r>
              <a:rPr lang="es-PA" dirty="0" err="1" smtClean="0"/>
              <a:t>shifting</a:t>
            </a:r>
            <a:r>
              <a:rPr lang="es-PA" dirty="0" smtClean="0"/>
              <a:t> el bit de signo o MSB es duplicado e insertado cada vez que se corre</a:t>
            </a:r>
          </a:p>
          <a:p>
            <a:r>
              <a:rPr lang="es-PA" dirty="0" smtClean="0"/>
              <a:t>En la figura se observa</a:t>
            </a:r>
          </a:p>
          <a:p>
            <a:pPr lvl="1"/>
            <a:r>
              <a:rPr lang="es-PA" dirty="0" err="1" smtClean="0"/>
              <a:t>Shift</a:t>
            </a:r>
            <a:r>
              <a:rPr lang="es-PA" dirty="0" smtClean="0"/>
              <a:t> lógico a la derecha por una posición</a:t>
            </a:r>
          </a:p>
          <a:p>
            <a:pPr lvl="1"/>
            <a:r>
              <a:rPr lang="es-PA" dirty="0" err="1" smtClean="0"/>
              <a:t>Shift</a:t>
            </a:r>
            <a:r>
              <a:rPr lang="es-PA" dirty="0" smtClean="0"/>
              <a:t> lógico a la </a:t>
            </a:r>
            <a:r>
              <a:rPr lang="es-PA" dirty="0" err="1" smtClean="0"/>
              <a:t>izquieda</a:t>
            </a:r>
            <a:r>
              <a:rPr lang="es-PA" dirty="0" smtClean="0"/>
              <a:t> por una posición</a:t>
            </a:r>
          </a:p>
          <a:p>
            <a:pPr lvl="1"/>
            <a:r>
              <a:rPr lang="es-PA" dirty="0" err="1" smtClean="0"/>
              <a:t>Shift</a:t>
            </a:r>
            <a:r>
              <a:rPr lang="es-PA" dirty="0" smtClean="0"/>
              <a:t> aritmético a la derecha por una posición</a:t>
            </a:r>
          </a:p>
          <a:p>
            <a:pPr lvl="1"/>
            <a:r>
              <a:rPr lang="es-PA" dirty="0" smtClean="0"/>
              <a:t>Rotación a la derecha por una posición</a:t>
            </a:r>
          </a:p>
          <a:p>
            <a:pPr lvl="1"/>
            <a:r>
              <a:rPr lang="es-PA" dirty="0" smtClean="0"/>
              <a:t>Rotación a la izquierda por una posición</a:t>
            </a:r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980" y="3924107"/>
            <a:ext cx="2493810" cy="293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0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Registros de corrimiento</a:t>
            </a:r>
          </a:p>
          <a:p>
            <a:r>
              <a:rPr lang="es-PA" dirty="0" smtClean="0"/>
              <a:t>Se dan por medio de un arreglo de multiplexores de dos bits</a:t>
            </a:r>
          </a:p>
          <a:p>
            <a:r>
              <a:rPr lang="es-PA" dirty="0" smtClean="0"/>
              <a:t>S0 y S1 determinan la cantidad de bits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705" y="2277603"/>
            <a:ext cx="4199016" cy="450244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116" y="2540275"/>
            <a:ext cx="3130786" cy="206173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05" y="2790559"/>
            <a:ext cx="2179192" cy="126848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650" y="4011769"/>
            <a:ext cx="2184721" cy="49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70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Registros de corrimiento</a:t>
            </a:r>
          </a:p>
          <a:p>
            <a:r>
              <a:rPr lang="es-PA" dirty="0" smtClean="0"/>
              <a:t>Se dan por medio de un arreglo de multiplexores de dos bits</a:t>
            </a:r>
          </a:p>
          <a:p>
            <a:endParaRPr lang="es-PA" dirty="0" smtClean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49" y="2277603"/>
            <a:ext cx="5767056" cy="278513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49" y="5232676"/>
            <a:ext cx="2067160" cy="162532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208" y="2131840"/>
            <a:ext cx="5168513" cy="348940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208" y="5621242"/>
            <a:ext cx="5140473" cy="110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8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Registros de corrimiento</a:t>
            </a:r>
          </a:p>
          <a:p>
            <a:r>
              <a:rPr lang="es-PA" dirty="0" smtClean="0"/>
              <a:t>Se dan por medio de un arreglo de multiplexores de dos bits</a:t>
            </a:r>
          </a:p>
          <a:p>
            <a:r>
              <a:rPr lang="es-PA" dirty="0" smtClean="0"/>
              <a:t>Como comentamos, se puede realizar en base a multiplexores</a:t>
            </a:r>
          </a:p>
          <a:p>
            <a:pPr lvl="1"/>
            <a:r>
              <a:rPr lang="es-PA" dirty="0" smtClean="0"/>
              <a:t>4a1, 8a1, 16a1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240" y="2825310"/>
            <a:ext cx="7858138" cy="366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48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Registros de corrimiento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:  Implementar un </a:t>
            </a:r>
            <a:r>
              <a:rPr lang="es-PA" dirty="0" err="1" smtClean="0"/>
              <a:t>shift</a:t>
            </a:r>
            <a:r>
              <a:rPr lang="es-PA" dirty="0" smtClean="0"/>
              <a:t> </a:t>
            </a:r>
            <a:r>
              <a:rPr lang="es-PA" dirty="0" err="1" smtClean="0"/>
              <a:t>register</a:t>
            </a:r>
            <a:r>
              <a:rPr lang="es-PA" dirty="0" smtClean="0"/>
              <a:t> de 4bits paralelo que puede rotar la data de entrada hacia la izquierda</a:t>
            </a:r>
          </a:p>
          <a:p>
            <a:r>
              <a:rPr lang="es-PA" dirty="0" smtClean="0"/>
              <a:t>Entradas = X[3:0]</a:t>
            </a:r>
          </a:p>
          <a:p>
            <a:r>
              <a:rPr lang="es-PA" dirty="0" smtClean="0"/>
              <a:t>Entradas de control R = {0, 1} para rotar o hacer </a:t>
            </a:r>
            <a:r>
              <a:rPr lang="es-PA" dirty="0" err="1" smtClean="0"/>
              <a:t>shifting</a:t>
            </a:r>
            <a:endParaRPr lang="es-PA" dirty="0" smtClean="0"/>
          </a:p>
          <a:p>
            <a:r>
              <a:rPr lang="es-PA" dirty="0" smtClean="0"/>
              <a:t>A1 = numero de posiciones a rotar</a:t>
            </a:r>
          </a:p>
          <a:p>
            <a:r>
              <a:rPr lang="es-PA" dirty="0" smtClean="0"/>
              <a:t>F = bit a ser insertado hacia la izquierda</a:t>
            </a:r>
          </a:p>
          <a:p>
            <a:r>
              <a:rPr lang="es-PA" dirty="0" smtClean="0"/>
              <a:t>Salida = Y[3:0]</a:t>
            </a:r>
          </a:p>
        </p:txBody>
      </p:sp>
    </p:spTree>
    <p:extLst>
      <p:ext uri="{BB962C8B-B14F-4D97-AF65-F5344CB8AC3E}">
        <p14:creationId xmlns:p14="http://schemas.microsoft.com/office/powerpoint/2010/main" val="394042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305" y="452718"/>
            <a:ext cx="11848564" cy="899564"/>
          </a:xfrm>
        </p:spPr>
        <p:txBody>
          <a:bodyPr/>
          <a:lstStyle/>
          <a:p>
            <a:r>
              <a:rPr lang="es-PA" dirty="0" smtClean="0"/>
              <a:t>SISTEMA DE NUMERACIÓN – Números Binarios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882" y="1524885"/>
            <a:ext cx="11075831" cy="5069098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Los números binarios están basados en dos niveles de lógica 0 (bajo nivel) y 1(alto nivel)</a:t>
            </a:r>
          </a:p>
          <a:p>
            <a:r>
              <a:rPr lang="es-PA" dirty="0" smtClean="0"/>
              <a:t>Base = 2</a:t>
            </a:r>
          </a:p>
          <a:p>
            <a:r>
              <a:rPr lang="es-PA" dirty="0" smtClean="0"/>
              <a:t>Símbolos = 0, 1</a:t>
            </a:r>
          </a:p>
          <a:p>
            <a:r>
              <a:rPr lang="es-PA" dirty="0" smtClean="0"/>
              <a:t>Ejemplo.  Descomponer el número 13 en potencias de 2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Ejemplo.  Para el número 125 tenemos: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El código binario de un positivo se le llama código binario natural</a:t>
            </a:r>
          </a:p>
          <a:p>
            <a:r>
              <a:rPr lang="es-PA" dirty="0" smtClean="0"/>
              <a:t>Los coeficientes (0, 1) son llamados bits</a:t>
            </a:r>
          </a:p>
          <a:p>
            <a:r>
              <a:rPr lang="es-PA" dirty="0" smtClean="0"/>
              <a:t>LSB = es el bit menos significativo (el de la derecha)</a:t>
            </a:r>
          </a:p>
          <a:p>
            <a:r>
              <a:rPr lang="es-PA" dirty="0" smtClean="0"/>
              <a:t>MSB = es el bit más significativo (el de la izquierda)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607" y="2990850"/>
            <a:ext cx="4545111" cy="78283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260" y="4148433"/>
            <a:ext cx="7247804" cy="69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Registros de corrimiento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Mapas de </a:t>
            </a:r>
            <a:r>
              <a:rPr lang="es-PA" dirty="0" err="1" smtClean="0"/>
              <a:t>Karnaugh</a:t>
            </a:r>
            <a:r>
              <a:rPr lang="es-PA" dirty="0" smtClean="0"/>
              <a:t> de Y3, Y2, Y1, Y0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7" y="1894414"/>
            <a:ext cx="5242625" cy="325340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734" y="1849854"/>
            <a:ext cx="2339118" cy="171853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9353" y="1849854"/>
            <a:ext cx="2518935" cy="167397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7734" y="3887800"/>
            <a:ext cx="2339118" cy="179932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9354" y="3887800"/>
            <a:ext cx="2431516" cy="179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54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Bloques de Función de Lógica </a:t>
            </a:r>
            <a:r>
              <a:rPr lang="es-PA" dirty="0" err="1" smtClean="0"/>
              <a:t>Combinacional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00766"/>
            <a:ext cx="11603864" cy="5422006"/>
          </a:xfrm>
        </p:spPr>
        <p:txBody>
          <a:bodyPr>
            <a:normAutofit/>
          </a:bodyPr>
          <a:lstStyle/>
          <a:p>
            <a:r>
              <a:rPr lang="es-PA" dirty="0" smtClean="0"/>
              <a:t>Registros de corrimiento</a:t>
            </a:r>
          </a:p>
          <a:p>
            <a:r>
              <a:rPr lang="es-PA" dirty="0" smtClean="0"/>
              <a:t>Esquemático de Registro de corrimiento de 4 bits</a:t>
            </a:r>
          </a:p>
          <a:p>
            <a:endParaRPr lang="es-PA" dirty="0" smtClean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450" y="2277603"/>
            <a:ext cx="11310483" cy="403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4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27754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El mapa de </a:t>
            </a:r>
            <a:r>
              <a:rPr lang="es-PA" dirty="0" err="1" smtClean="0"/>
              <a:t>Karnaugh</a:t>
            </a:r>
            <a:r>
              <a:rPr lang="es-PA" dirty="0" smtClean="0"/>
              <a:t> es difícil para cuando las dimensiones crecen</a:t>
            </a:r>
          </a:p>
          <a:p>
            <a:r>
              <a:rPr lang="es-PA" dirty="0" smtClean="0"/>
              <a:t>Quine-</a:t>
            </a:r>
            <a:r>
              <a:rPr lang="es-PA" dirty="0" err="1" smtClean="0"/>
              <a:t>McCluskey</a:t>
            </a:r>
            <a:r>
              <a:rPr lang="es-PA" dirty="0" smtClean="0"/>
              <a:t> es más eficiente en este sentido</a:t>
            </a:r>
          </a:p>
          <a:p>
            <a:pPr lvl="1"/>
            <a:r>
              <a:rPr lang="es-PA" dirty="0" smtClean="0"/>
              <a:t>Se puede convertir en un algoritmo computacional más fácil</a:t>
            </a:r>
          </a:p>
          <a:p>
            <a:pPr lvl="1"/>
            <a:r>
              <a:rPr lang="es-PA" dirty="0" smtClean="0"/>
              <a:t>Tiene 2^n </a:t>
            </a:r>
            <a:r>
              <a:rPr lang="es-PA" dirty="0" err="1" smtClean="0"/>
              <a:t>minterminos</a:t>
            </a:r>
            <a:r>
              <a:rPr lang="es-PA" dirty="0" smtClean="0"/>
              <a:t> y (3^n)/n </a:t>
            </a:r>
            <a:r>
              <a:rPr lang="es-PA" dirty="0" err="1" smtClean="0"/>
              <a:t>implicantes</a:t>
            </a:r>
            <a:endParaRPr lang="es-PA" dirty="0" smtClean="0"/>
          </a:p>
          <a:p>
            <a:r>
              <a:rPr lang="es-PA" dirty="0" smtClean="0"/>
              <a:t>Considere la función lógica</a:t>
            </a:r>
          </a:p>
          <a:p>
            <a:r>
              <a:rPr lang="es-PA" dirty="0" smtClean="0"/>
              <a:t>El resultado 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380" y="3372051"/>
            <a:ext cx="4345237" cy="41433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427" y="3856820"/>
            <a:ext cx="3429000" cy="4286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961" y="4528735"/>
            <a:ext cx="2076450" cy="20859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7977" y="4528735"/>
            <a:ext cx="207645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1 lógico en un mapa K es denominado </a:t>
            </a:r>
            <a:r>
              <a:rPr lang="es-PA" dirty="0" err="1" smtClean="0"/>
              <a:t>implicante</a:t>
            </a:r>
            <a:endParaRPr lang="es-PA" dirty="0" smtClean="0"/>
          </a:p>
          <a:p>
            <a:r>
              <a:rPr lang="es-PA" dirty="0" smtClean="0"/>
              <a:t>Un </a:t>
            </a:r>
            <a:r>
              <a:rPr lang="es-PA" dirty="0" err="1" smtClean="0"/>
              <a:t>implicante</a:t>
            </a:r>
            <a:r>
              <a:rPr lang="es-PA" dirty="0" smtClean="0"/>
              <a:t> primo es aquel que no se puede eliminar de la ecuación</a:t>
            </a:r>
          </a:p>
          <a:p>
            <a:r>
              <a:rPr lang="es-PA" dirty="0" smtClean="0"/>
              <a:t>Este es </a:t>
            </a:r>
            <a:r>
              <a:rPr lang="es-PA" dirty="0" err="1" smtClean="0"/>
              <a:t>escencial</a:t>
            </a:r>
            <a:r>
              <a:rPr lang="es-PA" dirty="0" smtClean="0"/>
              <a:t> si cubre o incluye más </a:t>
            </a:r>
            <a:r>
              <a:rPr lang="es-PA" dirty="0" err="1" smtClean="0"/>
              <a:t>mintérminos</a:t>
            </a:r>
            <a:endParaRPr lang="es-PA" dirty="0" smtClean="0"/>
          </a:p>
          <a:p>
            <a:endParaRPr lang="es-PA" dirty="0"/>
          </a:p>
          <a:p>
            <a:r>
              <a:rPr lang="es-PA" dirty="0" smtClean="0"/>
              <a:t>Si una ecuación tiene los siguientes </a:t>
            </a:r>
            <a:r>
              <a:rPr lang="es-PA" dirty="0" err="1" smtClean="0"/>
              <a:t>implicantes</a:t>
            </a:r>
            <a:r>
              <a:rPr lang="es-PA" dirty="0" smtClean="0"/>
              <a:t> primos</a:t>
            </a:r>
          </a:p>
          <a:p>
            <a:r>
              <a:rPr lang="es-PA" dirty="0" smtClean="0"/>
              <a:t>La respuesta es la suma de los </a:t>
            </a:r>
            <a:r>
              <a:rPr lang="es-PA" dirty="0" err="1" smtClean="0"/>
              <a:t>implicantes</a:t>
            </a:r>
            <a:r>
              <a:rPr lang="es-PA" dirty="0" smtClean="0"/>
              <a:t> primos</a:t>
            </a:r>
          </a:p>
          <a:p>
            <a:endParaRPr lang="es-PA" dirty="0"/>
          </a:p>
          <a:p>
            <a:r>
              <a:rPr lang="es-PA" dirty="0" smtClean="0"/>
              <a:t>Los mapas de </a:t>
            </a:r>
            <a:r>
              <a:rPr lang="es-PA" dirty="0" err="1" smtClean="0"/>
              <a:t>Karnaugh</a:t>
            </a:r>
            <a:r>
              <a:rPr lang="es-PA" dirty="0" smtClean="0"/>
              <a:t> son utilizados para expresar la respuesta en función de </a:t>
            </a:r>
          </a:p>
          <a:p>
            <a:pPr lvl="1"/>
            <a:r>
              <a:rPr lang="es-PA" dirty="0" err="1" smtClean="0"/>
              <a:t>Minterminos</a:t>
            </a:r>
            <a:endParaRPr lang="es-PA" dirty="0" smtClean="0"/>
          </a:p>
          <a:p>
            <a:pPr lvl="1"/>
            <a:r>
              <a:rPr lang="es-PA" dirty="0" err="1" smtClean="0"/>
              <a:t>Maxiterminos</a:t>
            </a:r>
            <a:endParaRPr lang="es-PA" dirty="0" smtClean="0"/>
          </a:p>
          <a:p>
            <a:r>
              <a:rPr lang="es-PA" dirty="0" smtClean="0"/>
              <a:t>Cubrimos los resultados que son múltiplos de 2^n</a:t>
            </a:r>
          </a:p>
          <a:p>
            <a:r>
              <a:rPr lang="es-PA" dirty="0" smtClean="0"/>
              <a:t>Las variables que cambian son eliminadas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274" y="3471728"/>
            <a:ext cx="5038725" cy="3524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474" y="4357150"/>
            <a:ext cx="648652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10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Expresión de un mapa K de 5 variables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También se puede expresar como la parte asimétrica de un cubo cuando A = 0 y A = 1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905" y="1429555"/>
            <a:ext cx="4248150" cy="23241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236" y="4285445"/>
            <a:ext cx="686752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5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Ejemplo de agrupaciones en un mapa K de 5 variables</a:t>
            </a:r>
          </a:p>
          <a:p>
            <a:r>
              <a:rPr lang="es-PA" dirty="0" smtClean="0"/>
              <a:t>Estilo asimétrico						Estilo simétrico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58" y="2578994"/>
            <a:ext cx="3714750" cy="26574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50" y="5539391"/>
            <a:ext cx="1809750" cy="2667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45" y="6102573"/>
            <a:ext cx="1485900" cy="6381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3466" y="2578994"/>
            <a:ext cx="46863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1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Mapa K de 6 variables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599" y="1928007"/>
            <a:ext cx="511492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2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Mapa K de 6 variables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199" y="2042307"/>
            <a:ext cx="706755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7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Un mapa k de n variables se posicionan 1s o 0s</a:t>
            </a:r>
          </a:p>
          <a:p>
            <a:endParaRPr lang="es-PA" dirty="0"/>
          </a:p>
          <a:p>
            <a:r>
              <a:rPr lang="es-PA" dirty="0" smtClean="0"/>
              <a:t>Para un mapa K de n variables y función de N variables, cada celda es equivalente a un </a:t>
            </a:r>
            <a:r>
              <a:rPr lang="es-PA" dirty="0" err="1" smtClean="0"/>
              <a:t>submapa</a:t>
            </a:r>
            <a:r>
              <a:rPr lang="es-PA" dirty="0" smtClean="0"/>
              <a:t> para N &gt; n, tiene 2^(n – N) </a:t>
            </a:r>
            <a:r>
              <a:rPr lang="es-PA" dirty="0" err="1" smtClean="0"/>
              <a:t>minterminos</a:t>
            </a:r>
            <a:r>
              <a:rPr lang="es-PA" dirty="0" smtClean="0"/>
              <a:t> o </a:t>
            </a:r>
            <a:r>
              <a:rPr lang="es-PA" dirty="0" err="1" smtClean="0"/>
              <a:t>maxiterminos</a:t>
            </a:r>
            <a:endParaRPr lang="es-PA" dirty="0" smtClean="0"/>
          </a:p>
          <a:p>
            <a:endParaRPr lang="es-PA" dirty="0"/>
          </a:p>
          <a:p>
            <a:r>
              <a:rPr lang="es-PA" dirty="0" smtClean="0"/>
              <a:t>Los productos de suma o suma de productos pueden agruparse como sigue</a:t>
            </a:r>
          </a:p>
          <a:p>
            <a:pPr lvl="1"/>
            <a:r>
              <a:rPr lang="es-PA" dirty="0" smtClean="0"/>
              <a:t>Hacer lazos de la variable a agrupar (1s o 0s adyacentes) o representaciones de no importa</a:t>
            </a:r>
          </a:p>
          <a:p>
            <a:pPr lvl="1"/>
            <a:r>
              <a:rPr lang="es-PA" dirty="0" smtClean="0"/>
              <a:t>Formar lazos que tengan celdas adyacentes de 1s o 0s</a:t>
            </a:r>
          </a:p>
          <a:p>
            <a:pPr lvl="1"/>
            <a:r>
              <a:rPr lang="es-PA" dirty="0" smtClean="0"/>
              <a:t>Escribir la función simplificada de la ecuación lógica sumando o multiplicando los términos de los lazos</a:t>
            </a:r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27610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305" y="452718"/>
            <a:ext cx="11848564" cy="899564"/>
          </a:xfrm>
        </p:spPr>
        <p:txBody>
          <a:bodyPr/>
          <a:lstStyle/>
          <a:p>
            <a:r>
              <a:rPr lang="es-PA" dirty="0" smtClean="0"/>
              <a:t>SISTEMA DE NUMERACIÓN – Números Binarios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882" y="1524885"/>
            <a:ext cx="11075831" cy="5069098"/>
          </a:xfrm>
        </p:spPr>
        <p:txBody>
          <a:bodyPr>
            <a:normAutofit/>
          </a:bodyPr>
          <a:lstStyle/>
          <a:p>
            <a:r>
              <a:rPr lang="es-PA" dirty="0" smtClean="0"/>
              <a:t>Un ejemplo más claro es:				Representación de 0 y 1 en voltajes: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86" y="2038350"/>
            <a:ext cx="2776538" cy="310252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420" y="2038350"/>
            <a:ext cx="2976563" cy="431778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148" y="2038350"/>
            <a:ext cx="346201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4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Ejemplo:  Minimizar la función lógica en Z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337" y="1185325"/>
            <a:ext cx="1752600" cy="25812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81" y="2218855"/>
            <a:ext cx="6429375" cy="12096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81" y="3766600"/>
            <a:ext cx="6362700" cy="19335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481" y="5807600"/>
            <a:ext cx="571500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96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Ejemplo:  Minimizar la función lógica en Z</a:t>
            </a:r>
          </a:p>
          <a:p>
            <a:endParaRPr lang="es-PA" dirty="0"/>
          </a:p>
          <a:p>
            <a:r>
              <a:rPr lang="es-PA" dirty="0" smtClean="0"/>
              <a:t>Los </a:t>
            </a:r>
            <a:r>
              <a:rPr lang="es-PA" dirty="0" err="1" smtClean="0"/>
              <a:t>minterminos</a:t>
            </a:r>
            <a:r>
              <a:rPr lang="es-PA" dirty="0" smtClean="0"/>
              <a:t> son mejor reducidos si x = 1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337" y="1185325"/>
            <a:ext cx="1752600" cy="25812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94" y="3390966"/>
            <a:ext cx="5848350" cy="26003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337" y="4201262"/>
            <a:ext cx="2019300" cy="12382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74" y="6274626"/>
            <a:ext cx="538162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8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Ejemplo:  Minimizar la función lógica en Z</a:t>
            </a:r>
          </a:p>
          <a:p>
            <a:endParaRPr lang="es-PA" dirty="0"/>
          </a:p>
          <a:p>
            <a:r>
              <a:rPr lang="es-PA" dirty="0" smtClean="0"/>
              <a:t>Los </a:t>
            </a:r>
            <a:r>
              <a:rPr lang="es-PA" dirty="0" err="1" smtClean="0"/>
              <a:t>minterminos</a:t>
            </a:r>
            <a:r>
              <a:rPr lang="es-PA" dirty="0" smtClean="0"/>
              <a:t> son mejor reducidos si x = 1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337" y="1185325"/>
            <a:ext cx="1752600" cy="25812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337" y="4227724"/>
            <a:ext cx="2047875" cy="1524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87" y="6212849"/>
            <a:ext cx="6419850" cy="3619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452" y="2966903"/>
            <a:ext cx="40100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Ejemplo:  Considerar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460" y="1212929"/>
            <a:ext cx="6353175" cy="7905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32" y="2022554"/>
            <a:ext cx="4391025" cy="29337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935" y="2003504"/>
            <a:ext cx="5219700" cy="387667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432" y="4956254"/>
            <a:ext cx="2181225" cy="18478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9436" y="6002377"/>
            <a:ext cx="595312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1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Ejemplo:  Considerar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460" y="1212929"/>
            <a:ext cx="6353175" cy="7905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32" y="2022554"/>
            <a:ext cx="4391025" cy="29337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935" y="2003504"/>
            <a:ext cx="5219700" cy="387667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432" y="4956254"/>
            <a:ext cx="2181225" cy="18478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9436" y="6002377"/>
            <a:ext cx="595312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78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Ejemplo:  Considerar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460" y="1212929"/>
            <a:ext cx="6353175" cy="7905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4" y="6002377"/>
            <a:ext cx="5953125" cy="7334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735" y="2003504"/>
            <a:ext cx="4914900" cy="42100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285" y="2260260"/>
            <a:ext cx="24384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1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Ejemplo:  Considerar el siguiente diagrama de 5 variables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283" y="2135679"/>
            <a:ext cx="7235985" cy="4529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40" y="2871989"/>
            <a:ext cx="6019800" cy="29146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312" y="6069974"/>
            <a:ext cx="8287226" cy="56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8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Ejemplo:  Considerar el siguiente diagrama de 5 variables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157" y="2123739"/>
            <a:ext cx="5305425" cy="9620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r="34008"/>
          <a:stretch/>
        </p:blipFill>
        <p:spPr>
          <a:xfrm>
            <a:off x="886629" y="2180784"/>
            <a:ext cx="4979899" cy="257651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578" y="5225192"/>
            <a:ext cx="4547918" cy="50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4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Ejemplo:  Considerar el siguiente diagrama de 5 variables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157" y="2123739"/>
            <a:ext cx="5305425" cy="9620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66674" r="1411"/>
          <a:stretch/>
        </p:blipFill>
        <p:spPr>
          <a:xfrm>
            <a:off x="489397" y="2123739"/>
            <a:ext cx="2408350" cy="257651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88" y="6239273"/>
            <a:ext cx="4547918" cy="50422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1157" y="3278613"/>
            <a:ext cx="6067425" cy="18859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1157" y="5447898"/>
            <a:ext cx="42862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0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Ejemplo:  Considerar el siguiente diagrama de 6 variables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094" y="2170291"/>
            <a:ext cx="6534150" cy="7143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140" y="3168001"/>
            <a:ext cx="5629275" cy="24765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8740" y="5856668"/>
            <a:ext cx="6162675" cy="7620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058" y="2567994"/>
            <a:ext cx="446722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8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934423" cy="899564"/>
          </a:xfrm>
        </p:spPr>
        <p:txBody>
          <a:bodyPr/>
          <a:lstStyle/>
          <a:p>
            <a:r>
              <a:rPr lang="es-PA" dirty="0" smtClean="0"/>
              <a:t>SISTEMA DE NUMERACIÓN – Números Octales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524885"/>
            <a:ext cx="10219922" cy="5069098"/>
          </a:xfrm>
        </p:spPr>
        <p:txBody>
          <a:bodyPr>
            <a:normAutofit/>
          </a:bodyPr>
          <a:lstStyle/>
          <a:p>
            <a:r>
              <a:rPr lang="es-PA" dirty="0" smtClean="0"/>
              <a:t>Base = 8</a:t>
            </a:r>
          </a:p>
          <a:p>
            <a:r>
              <a:rPr lang="es-PA" dirty="0" err="1" smtClean="0"/>
              <a:t>Simbolos</a:t>
            </a:r>
            <a:r>
              <a:rPr lang="es-PA" dirty="0" smtClean="0"/>
              <a:t> = 0, 1, 2, 3, 4, 5, 6, 7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.:  Convertir el número decimal 250 a oct.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.:  Convertir el número decimal 777 a oct.</a:t>
            </a:r>
          </a:p>
          <a:p>
            <a:r>
              <a:rPr lang="es-PA" dirty="0" smtClean="0"/>
              <a:t>El dígito de la derecha se llama LSD y el de la izquierda MSD</a:t>
            </a:r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600" y="1524885"/>
            <a:ext cx="3898900" cy="9144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0" y="2439285"/>
            <a:ext cx="3912204" cy="72301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12" y="3743325"/>
            <a:ext cx="3171678" cy="28506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7123" y="3743325"/>
            <a:ext cx="2677891" cy="285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0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Ejemplo:  Considerar el siguiente diagrama de 6 variables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184" y="1072367"/>
            <a:ext cx="6534150" cy="7143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449" y="6096000"/>
            <a:ext cx="6162675" cy="762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75" y="2189609"/>
            <a:ext cx="4533699" cy="434077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/>
          <a:srcRect l="39188"/>
          <a:stretch/>
        </p:blipFill>
        <p:spPr>
          <a:xfrm>
            <a:off x="6289182" y="2000279"/>
            <a:ext cx="3923764" cy="409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24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Ejemplo:  Considerar el siguiente diagrama de 6 variables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184" y="1072367"/>
            <a:ext cx="6534150" cy="7143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65" y="5468946"/>
            <a:ext cx="5813872" cy="71887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089" y="2120642"/>
            <a:ext cx="5200650" cy="40671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276" y="3309132"/>
            <a:ext cx="2505075" cy="19526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276" y="2237207"/>
            <a:ext cx="2876550" cy="3524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276" y="2742474"/>
            <a:ext cx="4276725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Representación de XOR y algunos operadores</a:t>
            </a:r>
          </a:p>
          <a:p>
            <a:pPr lvl="1"/>
            <a:r>
              <a:rPr lang="es-PA" dirty="0" smtClean="0"/>
              <a:t>Es más rápido de visualizar en AND y XOR para suma de productos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54" y="2782105"/>
            <a:ext cx="3810000" cy="36766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769" y="3181350"/>
            <a:ext cx="64008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3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El mapa de </a:t>
            </a:r>
            <a:r>
              <a:rPr lang="es-PA" dirty="0" err="1" smtClean="0"/>
              <a:t>Karnaugh</a:t>
            </a:r>
            <a:r>
              <a:rPr lang="es-PA" dirty="0" smtClean="0"/>
              <a:t> resulta cómodo cuando son pocas variables</a:t>
            </a:r>
          </a:p>
          <a:p>
            <a:r>
              <a:rPr lang="es-PA" dirty="0" smtClean="0"/>
              <a:t>Se complica cuando aumenta y el método se vuelve pesado</a:t>
            </a:r>
          </a:p>
          <a:p>
            <a:endParaRPr lang="es-PA" dirty="0"/>
          </a:p>
          <a:p>
            <a:r>
              <a:rPr lang="es-PA" dirty="0" smtClean="0"/>
              <a:t>Quine-Mc </a:t>
            </a:r>
            <a:r>
              <a:rPr lang="es-PA" dirty="0" err="1" smtClean="0"/>
              <a:t>Cluskey</a:t>
            </a:r>
            <a:endParaRPr lang="es-PA" dirty="0" smtClean="0"/>
          </a:p>
          <a:p>
            <a:pPr lvl="1"/>
            <a:r>
              <a:rPr lang="es-PA" dirty="0" smtClean="0"/>
              <a:t>Por medio de comparaciones para determinar los </a:t>
            </a:r>
            <a:r>
              <a:rPr lang="es-PA" dirty="0" err="1" smtClean="0"/>
              <a:t>implicantes</a:t>
            </a:r>
            <a:r>
              <a:rPr lang="es-PA" dirty="0" smtClean="0"/>
              <a:t> (en grupos de 2)</a:t>
            </a:r>
          </a:p>
          <a:p>
            <a:pPr lvl="1"/>
            <a:r>
              <a:rPr lang="es-PA" dirty="0" smtClean="0"/>
              <a:t>Son clasificados por medio de los 1s que aparecen</a:t>
            </a:r>
          </a:p>
          <a:p>
            <a:pPr lvl="1"/>
            <a:r>
              <a:rPr lang="es-PA" dirty="0" smtClean="0"/>
              <a:t>Cada término es agrupado en subgrupos (k y k+1) y combinado por la identidad XY + !XY = Y</a:t>
            </a:r>
          </a:p>
          <a:p>
            <a:pPr lvl="1"/>
            <a:r>
              <a:rPr lang="es-PA" dirty="0" smtClean="0"/>
              <a:t>Se puede eliminar este subgrupo por la cantidad de 1s poseídos</a:t>
            </a:r>
          </a:p>
          <a:p>
            <a:pPr lvl="1"/>
            <a:r>
              <a:rPr lang="es-PA" dirty="0" smtClean="0"/>
              <a:t>Se puede ayudar de un </a:t>
            </a:r>
            <a:r>
              <a:rPr lang="es-PA" dirty="0" err="1" smtClean="0"/>
              <a:t>check-mark</a:t>
            </a:r>
            <a:r>
              <a:rPr lang="es-PA" dirty="0" smtClean="0"/>
              <a:t> para seguimiento de que este grupo ya está incluido</a:t>
            </a:r>
          </a:p>
          <a:p>
            <a:pPr lvl="1"/>
            <a:r>
              <a:rPr lang="es-PA" dirty="0" smtClean="0"/>
              <a:t>Este grupo no es añadido a la tabla</a:t>
            </a:r>
          </a:p>
          <a:p>
            <a:pPr lvl="1"/>
            <a:r>
              <a:rPr lang="es-PA" dirty="0" smtClean="0"/>
              <a:t>Un – simboliza la eliminación de la variable</a:t>
            </a:r>
          </a:p>
          <a:p>
            <a:pPr lvl="1"/>
            <a:r>
              <a:rPr lang="es-PA" dirty="0" smtClean="0"/>
              <a:t>Solo los términos con – en la misma posición pueden ser combinados</a:t>
            </a:r>
          </a:p>
          <a:p>
            <a:pPr lvl="1"/>
            <a:r>
              <a:rPr lang="es-PA" dirty="0" smtClean="0"/>
              <a:t>Repetir hasta que no haya combinación de términos</a:t>
            </a:r>
          </a:p>
          <a:p>
            <a:pPr lvl="1"/>
            <a:r>
              <a:rPr lang="es-PA" dirty="0" smtClean="0"/>
              <a:t>Los términos que no pueden ser reagrupados los podemos representar por X o *</a:t>
            </a:r>
          </a:p>
        </p:txBody>
      </p:sp>
    </p:spTree>
    <p:extLst>
      <p:ext uri="{BB962C8B-B14F-4D97-AF65-F5344CB8AC3E}">
        <p14:creationId xmlns:p14="http://schemas.microsoft.com/office/powerpoint/2010/main" val="185985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Ejemplo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081" y="1810891"/>
            <a:ext cx="4324350" cy="4286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282253"/>
            <a:ext cx="5886450" cy="14859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1081" y="2395186"/>
            <a:ext cx="3650732" cy="430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82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Método de consenso iterativo</a:t>
            </a:r>
          </a:p>
          <a:p>
            <a:r>
              <a:rPr lang="es-PA" dirty="0" smtClean="0"/>
              <a:t>Utiliza la siguiente regla de consenso</a:t>
            </a:r>
          </a:p>
          <a:p>
            <a:r>
              <a:rPr lang="es-PA" dirty="0" smtClean="0"/>
              <a:t>Y la regla de absorción</a:t>
            </a:r>
          </a:p>
          <a:p>
            <a:endParaRPr lang="es-PA" dirty="0"/>
          </a:p>
          <a:p>
            <a:r>
              <a:rPr lang="es-PA" dirty="0" smtClean="0"/>
              <a:t>Determinar por la regla de consenso que:</a:t>
            </a:r>
          </a:p>
          <a:p>
            <a:endParaRPr lang="es-PA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902" y="2073499"/>
            <a:ext cx="5500862" cy="42802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901" y="2551861"/>
            <a:ext cx="1767371" cy="40042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47" y="3838339"/>
            <a:ext cx="6061867" cy="131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04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Determinar por la regla de consenso que: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El consenso puede ser aplicado a suma de productos sin problema</a:t>
            </a:r>
          </a:p>
          <a:p>
            <a:r>
              <a:rPr lang="es-PA" dirty="0" smtClean="0"/>
              <a:t>Primero se establece una lista de términos</a:t>
            </a:r>
          </a:p>
          <a:p>
            <a:r>
              <a:rPr lang="es-PA" dirty="0" smtClean="0"/>
              <a:t>Los consensos posibles entre términos </a:t>
            </a:r>
            <a:r>
              <a:rPr lang="es-PA" dirty="0" err="1" smtClean="0"/>
              <a:t>tq</a:t>
            </a:r>
            <a:r>
              <a:rPr lang="es-PA" dirty="0" smtClean="0"/>
              <a:t> y </a:t>
            </a:r>
            <a:r>
              <a:rPr lang="es-PA" dirty="0" err="1" smtClean="0"/>
              <a:t>tp</a:t>
            </a:r>
            <a:r>
              <a:rPr lang="es-PA" dirty="0" smtClean="0"/>
              <a:t> aparece cuando una variable tiene complemento y el termino de consenso C(</a:t>
            </a:r>
            <a:r>
              <a:rPr lang="es-PA" dirty="0" err="1" smtClean="0"/>
              <a:t>tq</a:t>
            </a:r>
            <a:r>
              <a:rPr lang="es-PA" dirty="0" smtClean="0"/>
              <a:t>, </a:t>
            </a:r>
            <a:r>
              <a:rPr lang="es-PA" dirty="0" err="1" smtClean="0"/>
              <a:t>tp</a:t>
            </a:r>
            <a:r>
              <a:rPr lang="es-PA" dirty="0" smtClean="0"/>
              <a:t>) es igual al producto de factores </a:t>
            </a:r>
            <a:r>
              <a:rPr lang="es-PA" dirty="0" err="1" smtClean="0"/>
              <a:t>tp</a:t>
            </a:r>
            <a:r>
              <a:rPr lang="es-PA" dirty="0" smtClean="0"/>
              <a:t> y </a:t>
            </a:r>
            <a:r>
              <a:rPr lang="es-PA" dirty="0" err="1" smtClean="0"/>
              <a:t>tq</a:t>
            </a:r>
            <a:endParaRPr lang="es-PA" dirty="0" smtClean="0"/>
          </a:p>
          <a:p>
            <a:r>
              <a:rPr lang="es-PA" dirty="0" smtClean="0"/>
              <a:t>El termino de consenso es añadido a la lista de términos si no se parece a ninguno</a:t>
            </a:r>
          </a:p>
          <a:p>
            <a:r>
              <a:rPr lang="es-PA" dirty="0" smtClean="0"/>
              <a:t>Eliminamos los términos que son incluidos en otros términos</a:t>
            </a:r>
          </a:p>
          <a:p>
            <a:r>
              <a:rPr lang="es-PA" dirty="0" smtClean="0"/>
              <a:t>Se repite el proceso hasta que no se consiga más consenso.</a:t>
            </a:r>
          </a:p>
          <a:p>
            <a:endParaRPr lang="es-PA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305" y="1284869"/>
            <a:ext cx="5500862" cy="42802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305" y="1780005"/>
            <a:ext cx="1767371" cy="40042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19" y="2180425"/>
            <a:ext cx="6061867" cy="131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6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Determinar los </a:t>
            </a:r>
            <a:r>
              <a:rPr lang="es-PA" dirty="0" err="1" smtClean="0"/>
              <a:t>implicantes</a:t>
            </a:r>
            <a:r>
              <a:rPr lang="es-PA" dirty="0" smtClean="0"/>
              <a:t> primos de: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Empezamos a buscar los </a:t>
            </a:r>
            <a:r>
              <a:rPr lang="es-PA" dirty="0" err="1" smtClean="0"/>
              <a:t>implicantes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44" y="2180425"/>
            <a:ext cx="4486275" cy="5143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44" y="2835339"/>
            <a:ext cx="2012558" cy="44723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963" y="2180425"/>
            <a:ext cx="5391150" cy="18669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49" y="4703312"/>
            <a:ext cx="558165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73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Determinar los </a:t>
            </a:r>
            <a:r>
              <a:rPr lang="es-PA" dirty="0" err="1" smtClean="0"/>
              <a:t>implicantes</a:t>
            </a:r>
            <a:r>
              <a:rPr lang="es-PA" dirty="0" smtClean="0"/>
              <a:t> primos de: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Empezamos a buscar los </a:t>
            </a:r>
            <a:r>
              <a:rPr lang="es-PA" dirty="0" err="1" smtClean="0"/>
              <a:t>implicantes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44" y="2180425"/>
            <a:ext cx="4486275" cy="5143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44" y="2835339"/>
            <a:ext cx="2012558" cy="44723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963" y="2180425"/>
            <a:ext cx="5391150" cy="18669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49" y="4703312"/>
            <a:ext cx="558165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22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Encontrando los términos de la mínima expresión:</a:t>
            </a:r>
          </a:p>
          <a:p>
            <a:pPr lvl="1"/>
            <a:r>
              <a:rPr lang="es-PA" dirty="0" smtClean="0"/>
              <a:t>Se le conoce como el problema de cobertura mínima</a:t>
            </a:r>
          </a:p>
          <a:p>
            <a:pPr lvl="1"/>
            <a:r>
              <a:rPr lang="es-PA" dirty="0" smtClean="0"/>
              <a:t>Una simple salida puede estar compuesta por dos entradas</a:t>
            </a:r>
          </a:p>
          <a:p>
            <a:pPr lvl="1"/>
            <a:r>
              <a:rPr lang="es-PA" dirty="0" smtClean="0"/>
              <a:t>Los </a:t>
            </a:r>
            <a:r>
              <a:rPr lang="es-PA" dirty="0" err="1" smtClean="0"/>
              <a:t>implicantes</a:t>
            </a:r>
            <a:r>
              <a:rPr lang="es-PA" dirty="0" smtClean="0"/>
              <a:t> son entrados en las filas y los </a:t>
            </a:r>
            <a:r>
              <a:rPr lang="es-PA" dirty="0" err="1" smtClean="0"/>
              <a:t>minterminos</a:t>
            </a:r>
            <a:r>
              <a:rPr lang="es-PA" dirty="0" smtClean="0"/>
              <a:t> de la función son simplificados y entrados por columnas.</a:t>
            </a:r>
          </a:p>
          <a:p>
            <a:pPr lvl="1"/>
            <a:r>
              <a:rPr lang="es-PA" dirty="0" smtClean="0"/>
              <a:t>Una cruz es mostrada en la intersección de la fila y la columna para indicar que el </a:t>
            </a:r>
            <a:r>
              <a:rPr lang="es-PA" dirty="0" err="1" smtClean="0"/>
              <a:t>mintermino</a:t>
            </a:r>
            <a:r>
              <a:rPr lang="es-PA" dirty="0" smtClean="0"/>
              <a:t> está cubierto por un </a:t>
            </a:r>
            <a:r>
              <a:rPr lang="es-PA" dirty="0" err="1" smtClean="0"/>
              <a:t>implicante</a:t>
            </a:r>
            <a:r>
              <a:rPr lang="es-PA" dirty="0" smtClean="0"/>
              <a:t> primo.</a:t>
            </a:r>
          </a:p>
          <a:p>
            <a:pPr lvl="1"/>
            <a:r>
              <a:rPr lang="es-PA" dirty="0" smtClean="0"/>
              <a:t>El objetivo es cubrir todos los </a:t>
            </a:r>
            <a:r>
              <a:rPr lang="es-PA" dirty="0" err="1" smtClean="0"/>
              <a:t>minterminos</a:t>
            </a:r>
            <a:r>
              <a:rPr lang="es-PA" dirty="0" smtClean="0"/>
              <a:t> que sean </a:t>
            </a:r>
            <a:r>
              <a:rPr lang="es-PA" dirty="0" err="1" smtClean="0"/>
              <a:t>implicantes</a:t>
            </a:r>
            <a:r>
              <a:rPr lang="es-PA" dirty="0" smtClean="0"/>
              <a:t> primos.  Para hacer esto:</a:t>
            </a:r>
          </a:p>
          <a:p>
            <a:pPr lvl="2"/>
            <a:r>
              <a:rPr lang="es-PA" dirty="0" smtClean="0"/>
              <a:t>Una </a:t>
            </a:r>
            <a:r>
              <a:rPr lang="es-PA" dirty="0" err="1" smtClean="0"/>
              <a:t>curz</a:t>
            </a:r>
            <a:r>
              <a:rPr lang="es-PA" dirty="0" smtClean="0"/>
              <a:t> </a:t>
            </a:r>
            <a:r>
              <a:rPr lang="es-PA" dirty="0" err="1" smtClean="0"/>
              <a:t>sensilla</a:t>
            </a:r>
            <a:r>
              <a:rPr lang="es-PA" dirty="0" smtClean="0"/>
              <a:t> identifica la marca del </a:t>
            </a:r>
            <a:r>
              <a:rPr lang="es-PA" dirty="0" err="1" smtClean="0"/>
              <a:t>implicante</a:t>
            </a:r>
            <a:endParaRPr lang="es-PA" dirty="0" smtClean="0"/>
          </a:p>
          <a:p>
            <a:pPr lvl="2"/>
            <a:r>
              <a:rPr lang="es-PA" dirty="0" smtClean="0"/>
              <a:t>Luego queda escoger el </a:t>
            </a:r>
            <a:r>
              <a:rPr lang="es-PA" dirty="0" err="1" smtClean="0"/>
              <a:t>implimcante</a:t>
            </a:r>
            <a:r>
              <a:rPr lang="es-PA" dirty="0" smtClean="0"/>
              <a:t> que ofrece la mínima cobertura de </a:t>
            </a:r>
            <a:r>
              <a:rPr lang="es-PA" dirty="0" err="1" smtClean="0"/>
              <a:t>mintermino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55045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934423" cy="899564"/>
          </a:xfrm>
        </p:spPr>
        <p:txBody>
          <a:bodyPr/>
          <a:lstStyle/>
          <a:p>
            <a:r>
              <a:rPr lang="es-PA" dirty="0" smtClean="0"/>
              <a:t>SISTEMA DE NUMERACIÓN – Números Octales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524885"/>
            <a:ext cx="10219922" cy="5069098"/>
          </a:xfrm>
        </p:spPr>
        <p:txBody>
          <a:bodyPr>
            <a:normAutofit/>
          </a:bodyPr>
          <a:lstStyle/>
          <a:p>
            <a:r>
              <a:rPr lang="es-PA" dirty="0" smtClean="0"/>
              <a:t>¿Cómo cambiamos de decimal a octal en otra forma?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.  Determine en </a:t>
            </a:r>
            <a:r>
              <a:rPr lang="es-PA" dirty="0" err="1" smtClean="0"/>
              <a:t>radix</a:t>
            </a:r>
            <a:r>
              <a:rPr lang="es-PA" dirty="0" smtClean="0"/>
              <a:t> 8 la representación de los números 85 decimal y 129</a:t>
            </a:r>
            <a:endParaRPr lang="es-PA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788" y="2767322"/>
            <a:ext cx="5226338" cy="111887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788" y="4437765"/>
            <a:ext cx="5201529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4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Método gráfico del </a:t>
            </a:r>
            <a:r>
              <a:rPr lang="es-PA" dirty="0" err="1" smtClean="0"/>
              <a:t>implicante</a:t>
            </a:r>
            <a:r>
              <a:rPr lang="es-PA" dirty="0" smtClean="0"/>
              <a:t> primario:</a:t>
            </a:r>
          </a:p>
          <a:p>
            <a:pPr lvl="1"/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829" y="1712890"/>
            <a:ext cx="4606813" cy="42066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569" y="5407449"/>
            <a:ext cx="3810000" cy="4476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219" y="2601543"/>
            <a:ext cx="637222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0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Método de </a:t>
            </a:r>
            <a:r>
              <a:rPr lang="es-PA" dirty="0" err="1" smtClean="0"/>
              <a:t>Petrick</a:t>
            </a:r>
            <a:endParaRPr lang="es-PA" dirty="0" smtClean="0"/>
          </a:p>
          <a:p>
            <a:r>
              <a:rPr lang="es-PA" dirty="0" smtClean="0"/>
              <a:t>Es un método simétrico para determinar los </a:t>
            </a:r>
            <a:r>
              <a:rPr lang="es-PA" dirty="0" err="1" smtClean="0"/>
              <a:t>implicantes</a:t>
            </a:r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30" y="2683770"/>
            <a:ext cx="5514975" cy="25336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223" y="5353117"/>
            <a:ext cx="3162300" cy="2952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764" y="2683770"/>
            <a:ext cx="5476875" cy="24955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6459" y="5338830"/>
            <a:ext cx="436245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6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Método de </a:t>
            </a:r>
            <a:r>
              <a:rPr lang="es-PA" dirty="0" err="1" smtClean="0"/>
              <a:t>Petrick</a:t>
            </a:r>
            <a:endParaRPr lang="es-PA" dirty="0" smtClean="0"/>
          </a:p>
          <a:p>
            <a:r>
              <a:rPr lang="es-PA" dirty="0" smtClean="0"/>
              <a:t>El método de </a:t>
            </a:r>
            <a:r>
              <a:rPr lang="es-PA" dirty="0" err="1" smtClean="0"/>
              <a:t>petrick</a:t>
            </a:r>
            <a:r>
              <a:rPr lang="es-PA" dirty="0" smtClean="0"/>
              <a:t> utiliza los siguientes pasos:</a:t>
            </a:r>
          </a:p>
          <a:p>
            <a:pPr lvl="1"/>
            <a:r>
              <a:rPr lang="es-PA" dirty="0" smtClean="0"/>
              <a:t>Reduce el </a:t>
            </a:r>
            <a:r>
              <a:rPr lang="es-PA" dirty="0" err="1" smtClean="0"/>
              <a:t>implicante</a:t>
            </a:r>
            <a:r>
              <a:rPr lang="es-PA" dirty="0" smtClean="0"/>
              <a:t> eliminando filas y columnas asociadas con los </a:t>
            </a:r>
            <a:r>
              <a:rPr lang="es-PA" dirty="0" err="1" smtClean="0"/>
              <a:t>implicantes</a:t>
            </a:r>
            <a:r>
              <a:rPr lang="es-PA" dirty="0" smtClean="0"/>
              <a:t> primos</a:t>
            </a:r>
          </a:p>
          <a:p>
            <a:pPr lvl="1"/>
            <a:r>
              <a:rPr lang="es-PA" dirty="0" smtClean="0"/>
              <a:t>Asume P1, P2, P3… </a:t>
            </a:r>
            <a:r>
              <a:rPr lang="es-PA" dirty="0" err="1" smtClean="0"/>
              <a:t>Pn</a:t>
            </a:r>
            <a:r>
              <a:rPr lang="es-PA" dirty="0" smtClean="0"/>
              <a:t> a los </a:t>
            </a:r>
            <a:r>
              <a:rPr lang="es-PA" dirty="0" err="1" smtClean="0"/>
              <a:t>implicantes</a:t>
            </a:r>
            <a:endParaRPr lang="es-PA" dirty="0" smtClean="0"/>
          </a:p>
          <a:p>
            <a:pPr lvl="1"/>
            <a:r>
              <a:rPr lang="es-PA" dirty="0" smtClean="0"/>
              <a:t>Formar una función P donde todas las columnas son cubiertas</a:t>
            </a:r>
          </a:p>
          <a:p>
            <a:pPr lvl="1"/>
            <a:r>
              <a:rPr lang="es-PA" dirty="0" smtClean="0"/>
              <a:t>Finalmente obtenemos una suma de productos</a:t>
            </a:r>
          </a:p>
          <a:p>
            <a:pPr lvl="1"/>
            <a:r>
              <a:rPr lang="es-PA" dirty="0" smtClean="0"/>
              <a:t>Expresar P como una suma de productos utilizando la identidad X + XY = X</a:t>
            </a:r>
          </a:p>
          <a:p>
            <a:pPr lvl="1"/>
            <a:r>
              <a:rPr lang="es-PA" dirty="0" smtClean="0"/>
              <a:t>Cada termino cubre una fila de los </a:t>
            </a:r>
            <a:r>
              <a:rPr lang="es-PA" dirty="0" err="1" smtClean="0"/>
              <a:t>minterminos</a:t>
            </a:r>
            <a:r>
              <a:rPr lang="es-PA" dirty="0" smtClean="0"/>
              <a:t> de los </a:t>
            </a:r>
            <a:r>
              <a:rPr lang="es-PA" dirty="0" err="1" smtClean="0"/>
              <a:t>implicantes</a:t>
            </a:r>
            <a:endParaRPr lang="es-PA" dirty="0" smtClean="0"/>
          </a:p>
          <a:p>
            <a:pPr lvl="1"/>
            <a:r>
              <a:rPr lang="es-PA" dirty="0" smtClean="0"/>
              <a:t>Cada solución tiene un mínimo de </a:t>
            </a:r>
            <a:r>
              <a:rPr lang="es-PA" dirty="0" err="1" smtClean="0"/>
              <a:t>implicantes</a:t>
            </a:r>
            <a:endParaRPr lang="es-PA" dirty="0" smtClean="0"/>
          </a:p>
          <a:p>
            <a:pPr lvl="1"/>
            <a:r>
              <a:rPr lang="es-PA" dirty="0" smtClean="0"/>
              <a:t>Para cada uno de los términos contar el número de variables de cada </a:t>
            </a:r>
            <a:r>
              <a:rPr lang="es-PA" dirty="0" err="1" smtClean="0"/>
              <a:t>implicante</a:t>
            </a:r>
            <a:r>
              <a:rPr lang="es-PA" dirty="0" smtClean="0"/>
              <a:t> primo y determinar el número total de variables.</a:t>
            </a:r>
          </a:p>
          <a:p>
            <a:pPr lvl="1"/>
            <a:r>
              <a:rPr lang="es-PA" dirty="0" smtClean="0"/>
              <a:t>Elegir el término mínimo que forma el </a:t>
            </a:r>
            <a:r>
              <a:rPr lang="es-PA" dirty="0" err="1" smtClean="0"/>
              <a:t>implicante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81811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Realizar la siguiente simplificación</a:t>
            </a:r>
          </a:p>
          <a:p>
            <a:r>
              <a:rPr lang="es-PA" dirty="0" smtClean="0"/>
              <a:t>Tenemos los siguientes </a:t>
            </a:r>
            <a:r>
              <a:rPr lang="es-PA" dirty="0" err="1" smtClean="0"/>
              <a:t>implicantes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Utilizando 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883" y="1712890"/>
            <a:ext cx="4162425" cy="4000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883" y="2191487"/>
            <a:ext cx="6467475" cy="4095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056" y="2679609"/>
            <a:ext cx="3924300" cy="39433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96" y="2886511"/>
            <a:ext cx="4724400" cy="4476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296" y="3965484"/>
            <a:ext cx="3800475" cy="4762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9744" y="3478385"/>
            <a:ext cx="2647950" cy="3429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878" y="4549729"/>
            <a:ext cx="65913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3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Realizar la siguiente simplificación</a:t>
            </a:r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883" y="1712890"/>
            <a:ext cx="4162425" cy="4000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11" y="2228380"/>
            <a:ext cx="3800475" cy="4762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11" y="2987965"/>
            <a:ext cx="6591300" cy="220027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211" y="5258469"/>
            <a:ext cx="5124450" cy="14287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8883" y="2195344"/>
            <a:ext cx="5934075" cy="75247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6599" y="3047595"/>
            <a:ext cx="510540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2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Realizar la siguiente simplificación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err="1" smtClean="0"/>
              <a:t>Implicantes</a:t>
            </a:r>
            <a:r>
              <a:rPr lang="es-PA" dirty="0" smtClean="0"/>
              <a:t> primos</a:t>
            </a:r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06" y="2070125"/>
            <a:ext cx="5029200" cy="3524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" y="2555947"/>
            <a:ext cx="5867400" cy="4476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610" y="1068815"/>
            <a:ext cx="3398951" cy="577630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307" y="3868333"/>
            <a:ext cx="417195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5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Realizar la siguiente simplificación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err="1" smtClean="0"/>
              <a:t>Implicantes</a:t>
            </a:r>
            <a:r>
              <a:rPr lang="es-PA" dirty="0" smtClean="0"/>
              <a:t> primos						Formas reducidas</a:t>
            </a:r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06" y="2070125"/>
            <a:ext cx="5029200" cy="3524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83" y="4138789"/>
            <a:ext cx="4171950" cy="23526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3992" y="4419776"/>
            <a:ext cx="2476500" cy="17907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9282" y="1712890"/>
            <a:ext cx="2600325" cy="225742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1075" y="4287491"/>
            <a:ext cx="246697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9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Realizar la siguiente simplificación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06" y="2070125"/>
            <a:ext cx="5029200" cy="3524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06" y="2705885"/>
            <a:ext cx="4991100" cy="4476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06" y="3312956"/>
            <a:ext cx="2457450" cy="4381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918" y="4034441"/>
            <a:ext cx="5010150" cy="78105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6289" y="2246337"/>
            <a:ext cx="2867025" cy="66675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6289" y="3239708"/>
            <a:ext cx="2876550" cy="78105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6289" y="4424966"/>
            <a:ext cx="29432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7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Realizar la siguiente simplificación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17" y="2155802"/>
            <a:ext cx="5810250" cy="4857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484" y="1352216"/>
            <a:ext cx="3906592" cy="52498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17" y="2924912"/>
            <a:ext cx="6635706" cy="210598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098" y="5458940"/>
            <a:ext cx="6486525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05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Realizar la siguiente simplificación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096" y="1587388"/>
            <a:ext cx="7229475" cy="6953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096" y="2566048"/>
            <a:ext cx="505777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2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 modulo a la </a:t>
            </a:r>
            <a:r>
              <a:rPr lang="en-US" dirty="0" err="1" smtClean="0"/>
              <a:t>semana</a:t>
            </a:r>
            <a:r>
              <a:rPr lang="en-US" dirty="0" smtClean="0"/>
              <a:t> que </a:t>
            </a:r>
            <a:r>
              <a:rPr lang="en-US" dirty="0" err="1" smtClean="0"/>
              <a:t>consta</a:t>
            </a:r>
            <a:r>
              <a:rPr lang="en-US" dirty="0" smtClean="0"/>
              <a:t> de </a:t>
            </a:r>
            <a:r>
              <a:rPr lang="en-US" dirty="0" err="1" smtClean="0"/>
              <a:t>clase</a:t>
            </a:r>
            <a:r>
              <a:rPr lang="en-US" dirty="0" smtClean="0"/>
              <a:t> </a:t>
            </a:r>
            <a:r>
              <a:rPr lang="en-US" dirty="0" err="1" smtClean="0"/>
              <a:t>teórica</a:t>
            </a:r>
            <a:r>
              <a:rPr lang="en-US" dirty="0" smtClean="0"/>
              <a:t> y </a:t>
            </a:r>
            <a:r>
              <a:rPr lang="en-US" dirty="0" err="1" smtClean="0"/>
              <a:t>laboratorio</a:t>
            </a:r>
            <a:endParaRPr lang="en-US" dirty="0" smtClean="0"/>
          </a:p>
          <a:p>
            <a:r>
              <a:rPr lang="en-US" dirty="0" err="1" smtClean="0"/>
              <a:t>Clases</a:t>
            </a:r>
            <a:r>
              <a:rPr lang="en-US" dirty="0" smtClean="0"/>
              <a:t> </a:t>
            </a:r>
            <a:r>
              <a:rPr lang="en-US" dirty="0" err="1" smtClean="0"/>
              <a:t>presenciales</a:t>
            </a:r>
            <a:endParaRPr lang="en-US" dirty="0" smtClean="0"/>
          </a:p>
          <a:p>
            <a:r>
              <a:rPr lang="en-US" dirty="0" err="1" smtClean="0"/>
              <a:t>Aproximadamente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asignación</a:t>
            </a:r>
            <a:r>
              <a:rPr lang="en-US" dirty="0" smtClean="0"/>
              <a:t> </a:t>
            </a:r>
            <a:r>
              <a:rPr lang="en-US" dirty="0" err="1" smtClean="0"/>
              <a:t>semanales</a:t>
            </a:r>
            <a:r>
              <a:rPr lang="en-US" dirty="0" smtClean="0"/>
              <a:t>, </a:t>
            </a:r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dirty="0" err="1" smtClean="0"/>
              <a:t>individuales</a:t>
            </a:r>
            <a:endParaRPr lang="en-US" dirty="0" smtClean="0"/>
          </a:p>
          <a:p>
            <a:pPr lvl="1"/>
            <a:r>
              <a:rPr lang="en-US" dirty="0" err="1" smtClean="0"/>
              <a:t>Tareas</a:t>
            </a:r>
            <a:endParaRPr lang="en-US" dirty="0" smtClean="0"/>
          </a:p>
          <a:p>
            <a:pPr lvl="1"/>
            <a:r>
              <a:rPr lang="en-US" dirty="0" err="1" smtClean="0"/>
              <a:t>Laboratorios</a:t>
            </a:r>
            <a:endParaRPr lang="en-US" dirty="0" smtClean="0"/>
          </a:p>
          <a:p>
            <a:pPr lvl="1"/>
            <a:r>
              <a:rPr lang="en-US" dirty="0" smtClean="0"/>
              <a:t>Quizzes</a:t>
            </a:r>
          </a:p>
          <a:p>
            <a:pPr lvl="1"/>
            <a:r>
              <a:rPr lang="en-US" dirty="0" smtClean="0"/>
              <a:t>Proyecto Final</a:t>
            </a:r>
          </a:p>
          <a:p>
            <a:pPr lvl="1"/>
            <a:r>
              <a:rPr lang="en-US" dirty="0" smtClean="0"/>
              <a:t>O </a:t>
            </a:r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anteriores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58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899564"/>
          </a:xfrm>
        </p:spPr>
        <p:txBody>
          <a:bodyPr/>
          <a:lstStyle/>
          <a:p>
            <a:r>
              <a:rPr lang="es-PA" dirty="0" smtClean="0"/>
              <a:t>SISTEMA DE NUMERACIÓN - Hexadecimal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524885"/>
            <a:ext cx="11381972" cy="5069098"/>
          </a:xfrm>
        </p:spPr>
        <p:txBody>
          <a:bodyPr>
            <a:normAutofit/>
          </a:bodyPr>
          <a:lstStyle/>
          <a:p>
            <a:r>
              <a:rPr lang="es-PA" dirty="0" smtClean="0"/>
              <a:t>Base = 16</a:t>
            </a:r>
          </a:p>
          <a:p>
            <a:r>
              <a:rPr lang="es-PA" dirty="0" smtClean="0"/>
              <a:t>Símbolos = 0, 1, 2, 3, 4, 5, 6, 7, 8, 9, A, B, C, D, E, F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. Convertir el número decimal 291 y 1000 a hexadecimal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7" y="3000374"/>
            <a:ext cx="5218019" cy="19145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797" y="2752723"/>
            <a:ext cx="4839948" cy="216217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76" y="5020487"/>
            <a:ext cx="2447523" cy="174609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5796" y="4985968"/>
            <a:ext cx="2495909" cy="178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3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Realizar la siguiente simplificación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096" y="1587388"/>
            <a:ext cx="7229475" cy="6953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096" y="2566048"/>
            <a:ext cx="505777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72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Métodos Sistemáticos para Simplificar Funciones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2890"/>
            <a:ext cx="12191999" cy="5145110"/>
          </a:xfrm>
        </p:spPr>
        <p:txBody>
          <a:bodyPr>
            <a:normAutofit/>
          </a:bodyPr>
          <a:lstStyle/>
          <a:p>
            <a:r>
              <a:rPr lang="es-PA" dirty="0" smtClean="0"/>
              <a:t>Realizar la siguiente simplificación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761" y="1273628"/>
            <a:ext cx="6803063" cy="119116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099" y="2495715"/>
            <a:ext cx="5419725" cy="5048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474" y="3098109"/>
            <a:ext cx="5467350" cy="4476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783" y="2606460"/>
            <a:ext cx="4829978" cy="410987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6704" y="3730915"/>
            <a:ext cx="3090594" cy="298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4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5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03358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Circuitos </a:t>
            </a:r>
            <a:r>
              <a:rPr lang="es-PA" dirty="0" err="1" smtClean="0"/>
              <a:t>Combinacionales</a:t>
            </a:r>
            <a:r>
              <a:rPr lang="es-PA" dirty="0" smtClean="0"/>
              <a:t> Aritméticos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49251"/>
            <a:ext cx="12191999" cy="5608749"/>
          </a:xfrm>
        </p:spPr>
        <p:txBody>
          <a:bodyPr>
            <a:normAutofit/>
          </a:bodyPr>
          <a:lstStyle/>
          <a:p>
            <a:r>
              <a:rPr lang="es-PA" dirty="0" smtClean="0"/>
              <a:t>A</a:t>
            </a:r>
          </a:p>
          <a:p>
            <a:r>
              <a:rPr lang="es-PA" dirty="0"/>
              <a:t>6.1.- Representación binaria de números con signo. </a:t>
            </a:r>
          </a:p>
          <a:p>
            <a:r>
              <a:rPr lang="es-PA" dirty="0"/>
              <a:t>6.2.- Aritmética binaria. </a:t>
            </a:r>
          </a:p>
          <a:p>
            <a:r>
              <a:rPr lang="es-PA" dirty="0"/>
              <a:t>6.3.- Semisumador y sumador total. </a:t>
            </a:r>
          </a:p>
          <a:p>
            <a:r>
              <a:rPr lang="es-PA" dirty="0"/>
              <a:t>6.4.- Circuitos sumadores con propagación serie del acarreo y </a:t>
            </a:r>
          </a:p>
          <a:p>
            <a:r>
              <a:rPr lang="es-PA" dirty="0"/>
              <a:t>con generación anticipada. </a:t>
            </a:r>
          </a:p>
          <a:p>
            <a:r>
              <a:rPr lang="es-PA" dirty="0"/>
              <a:t>6.5.- Circuitos sumadores/restadores (binarios, BCD). </a:t>
            </a:r>
          </a:p>
          <a:p>
            <a:r>
              <a:rPr lang="es-PA" dirty="0"/>
              <a:t>6.6.- Circuitos comparadores de magnitud. </a:t>
            </a:r>
          </a:p>
          <a:p>
            <a:r>
              <a:rPr lang="es-PA" dirty="0"/>
              <a:t>6.7.- Unidad aritmético-lógica. </a:t>
            </a:r>
          </a:p>
          <a:p>
            <a:r>
              <a:rPr lang="es-PA" dirty="0"/>
              <a:t>6.8.- Circuitos </a:t>
            </a:r>
            <a:r>
              <a:rPr lang="es-PA" dirty="0" err="1" smtClean="0"/>
              <a:t>Multiplicadors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01862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Circuitos </a:t>
            </a:r>
            <a:r>
              <a:rPr lang="es-PA" dirty="0" err="1" smtClean="0"/>
              <a:t>Combinacionales</a:t>
            </a:r>
            <a:r>
              <a:rPr lang="es-PA" dirty="0" smtClean="0"/>
              <a:t> Aritméticos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839" y="1717288"/>
            <a:ext cx="11084312" cy="4750419"/>
          </a:xfrm>
        </p:spPr>
        <p:txBody>
          <a:bodyPr>
            <a:normAutofit/>
          </a:bodyPr>
          <a:lstStyle/>
          <a:p>
            <a:r>
              <a:rPr lang="es-PA" dirty="0" smtClean="0"/>
              <a:t>Son circuitos esenciales en microcontroladores y en especial </a:t>
            </a:r>
            <a:r>
              <a:rPr lang="es-PA" dirty="0" err="1" smtClean="0"/>
              <a:t>DSPs</a:t>
            </a:r>
            <a:endParaRPr lang="es-PA" dirty="0" smtClean="0"/>
          </a:p>
          <a:p>
            <a:pPr algn="just"/>
            <a:r>
              <a:rPr lang="es-PA" dirty="0" smtClean="0"/>
              <a:t>A medida que crece la complejidad de diseño se prefiere un enfoque modular para circuitos aritméticos</a:t>
            </a:r>
          </a:p>
          <a:p>
            <a:pPr algn="just"/>
            <a:r>
              <a:rPr lang="es-PA" dirty="0" smtClean="0"/>
              <a:t>La mayoría de los circuitos se basan en operaciones básicas para construir más complejas como sumadores, comparadores, multiplicadores y divisores.  </a:t>
            </a:r>
          </a:p>
          <a:p>
            <a:pPr algn="just"/>
            <a:r>
              <a:rPr lang="es-PA" dirty="0" smtClean="0"/>
              <a:t>Se necesitan también circuitos que manejen corrimiento a la izquierda y derecha, etc.</a:t>
            </a:r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48508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Circuitos </a:t>
            </a:r>
            <a:r>
              <a:rPr lang="es-PA" dirty="0" err="1" smtClean="0"/>
              <a:t>Combinacionales</a:t>
            </a:r>
            <a:r>
              <a:rPr lang="es-PA" dirty="0" smtClean="0"/>
              <a:t> Aritméticos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839" y="1717288"/>
            <a:ext cx="11084312" cy="4750419"/>
          </a:xfrm>
        </p:spPr>
        <p:txBody>
          <a:bodyPr>
            <a:normAutofit/>
          </a:bodyPr>
          <a:lstStyle/>
          <a:p>
            <a:r>
              <a:rPr lang="es-PA" dirty="0" smtClean="0"/>
              <a:t>Sumadores </a:t>
            </a:r>
          </a:p>
          <a:p>
            <a:r>
              <a:rPr lang="es-PA" dirty="0" smtClean="0"/>
              <a:t>Se utilizan para un largo número de operaciones.</a:t>
            </a:r>
          </a:p>
          <a:p>
            <a:r>
              <a:rPr lang="es-PA" dirty="0" smtClean="0"/>
              <a:t>Medio sumador</a:t>
            </a:r>
          </a:p>
          <a:p>
            <a:r>
              <a:rPr lang="es-PA" dirty="0" smtClean="0"/>
              <a:t>Se utilizan para generar suma, </a:t>
            </a:r>
            <a:r>
              <a:rPr lang="es-PA" dirty="0" err="1" smtClean="0"/>
              <a:t>carry</a:t>
            </a:r>
            <a:r>
              <a:rPr lang="es-PA" dirty="0" smtClean="0"/>
              <a:t>, la adición de números de 1 bit, A y B.</a:t>
            </a:r>
          </a:p>
          <a:p>
            <a:r>
              <a:rPr lang="es-PA" dirty="0" smtClean="0"/>
              <a:t>Ejemplo de la adición de A + B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903" y="3974159"/>
            <a:ext cx="3545216" cy="93086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56" y="3974160"/>
            <a:ext cx="1716351" cy="258462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3190" y="3974159"/>
            <a:ext cx="2677230" cy="258647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0602" y="3969369"/>
            <a:ext cx="2705514" cy="187131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2661" y="5034385"/>
            <a:ext cx="2030458" cy="172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2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Circuitos </a:t>
            </a:r>
            <a:r>
              <a:rPr lang="es-PA" dirty="0" err="1" smtClean="0"/>
              <a:t>Combinacionales</a:t>
            </a:r>
            <a:r>
              <a:rPr lang="es-PA" dirty="0" smtClean="0"/>
              <a:t> Aritméticos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839" y="1717288"/>
            <a:ext cx="11084312" cy="4750419"/>
          </a:xfrm>
        </p:spPr>
        <p:txBody>
          <a:bodyPr>
            <a:normAutofit/>
          </a:bodyPr>
          <a:lstStyle/>
          <a:p>
            <a:r>
              <a:rPr lang="es-PA" dirty="0" smtClean="0"/>
              <a:t>Sumadores </a:t>
            </a:r>
          </a:p>
          <a:p>
            <a:r>
              <a:rPr lang="es-PA" dirty="0" smtClean="0"/>
              <a:t>Sumador Completo</a:t>
            </a:r>
          </a:p>
          <a:p>
            <a:r>
              <a:rPr lang="es-PA" dirty="0" smtClean="0"/>
              <a:t>Genera una Suma S con un C0 de la suma de A y B y un </a:t>
            </a:r>
            <a:r>
              <a:rPr lang="es-PA" dirty="0" err="1" smtClean="0"/>
              <a:t>Cin</a:t>
            </a:r>
            <a:endParaRPr lang="es-PA" dirty="0" smtClean="0"/>
          </a:p>
          <a:p>
            <a:r>
              <a:rPr lang="es-PA" dirty="0" smtClean="0"/>
              <a:t>Un FA se puede implementar con 2 HA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680" y="3189084"/>
            <a:ext cx="2353704" cy="205949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5747" y="3189084"/>
            <a:ext cx="3184633" cy="345484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803" y="1303310"/>
            <a:ext cx="3785815" cy="181211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72" y="3399053"/>
            <a:ext cx="3893421" cy="214231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6267" y="5353618"/>
            <a:ext cx="1845117" cy="136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1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Circuitos </a:t>
            </a:r>
            <a:r>
              <a:rPr lang="es-PA" dirty="0" err="1" smtClean="0"/>
              <a:t>Combinacionales</a:t>
            </a:r>
            <a:r>
              <a:rPr lang="es-PA" dirty="0" smtClean="0"/>
              <a:t> Aritméticos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839" y="1717288"/>
            <a:ext cx="11084312" cy="4750419"/>
          </a:xfrm>
        </p:spPr>
        <p:txBody>
          <a:bodyPr>
            <a:normAutofit/>
          </a:bodyPr>
          <a:lstStyle/>
          <a:p>
            <a:r>
              <a:rPr lang="es-PA" dirty="0" smtClean="0"/>
              <a:t>Sumadores </a:t>
            </a:r>
          </a:p>
          <a:p>
            <a:r>
              <a:rPr lang="es-PA" dirty="0" smtClean="0"/>
              <a:t>Sumador Completo por </a:t>
            </a:r>
            <a:r>
              <a:rPr lang="es-PA" dirty="0" err="1" smtClean="0"/>
              <a:t>ripple</a:t>
            </a:r>
            <a:endParaRPr lang="es-PA" dirty="0" smtClean="0"/>
          </a:p>
          <a:p>
            <a:r>
              <a:rPr lang="es-PA" dirty="0" smtClean="0"/>
              <a:t>También podemos generar una suma de N-Bits utilizando sumadores completos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39" y="3316094"/>
            <a:ext cx="7203571" cy="196958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326" y="3316094"/>
            <a:ext cx="2224900" cy="196958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7141" y="3316094"/>
            <a:ext cx="2250953" cy="196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5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Circuitos </a:t>
            </a:r>
            <a:r>
              <a:rPr lang="es-PA" dirty="0" err="1" smtClean="0"/>
              <a:t>Combinacionales</a:t>
            </a:r>
            <a:r>
              <a:rPr lang="es-PA" dirty="0" smtClean="0"/>
              <a:t> Aritméticos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838" y="1717288"/>
            <a:ext cx="11441151" cy="4750419"/>
          </a:xfrm>
        </p:spPr>
        <p:txBody>
          <a:bodyPr>
            <a:normAutofit/>
          </a:bodyPr>
          <a:lstStyle/>
          <a:p>
            <a:r>
              <a:rPr lang="es-PA" dirty="0" smtClean="0"/>
              <a:t>Sumadores </a:t>
            </a:r>
          </a:p>
          <a:p>
            <a:r>
              <a:rPr lang="es-PA" dirty="0" smtClean="0"/>
              <a:t>Restador Completo por </a:t>
            </a:r>
            <a:r>
              <a:rPr lang="es-PA" dirty="0" err="1" smtClean="0"/>
              <a:t>ripple</a:t>
            </a:r>
            <a:endParaRPr lang="es-PA" dirty="0" smtClean="0"/>
          </a:p>
          <a:p>
            <a:r>
              <a:rPr lang="es-PA" dirty="0" smtClean="0"/>
              <a:t>La substracción es realizada utilizando el complemento A2  = A1 + 1, A1 = </a:t>
            </a:r>
            <a:r>
              <a:rPr lang="es-PA" dirty="0" err="1" smtClean="0"/>
              <a:t>not</a:t>
            </a:r>
            <a:r>
              <a:rPr lang="es-PA" dirty="0" smtClean="0"/>
              <a:t>(B)</a:t>
            </a:r>
          </a:p>
          <a:p>
            <a:r>
              <a:rPr lang="es-PA" dirty="0" smtClean="0"/>
              <a:t>El bit de </a:t>
            </a:r>
            <a:r>
              <a:rPr lang="es-PA" dirty="0" err="1" smtClean="0"/>
              <a:t>carry</a:t>
            </a:r>
            <a:r>
              <a:rPr lang="es-PA" dirty="0" smtClean="0"/>
              <a:t> se descarta cuando realizamos el complemento A2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2" y="3749364"/>
            <a:ext cx="6190875" cy="175933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993" y="3749363"/>
            <a:ext cx="2348375" cy="196006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9250" y="3749363"/>
            <a:ext cx="3310198" cy="169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8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Circuitos </a:t>
            </a:r>
            <a:r>
              <a:rPr lang="es-PA" dirty="0" err="1" smtClean="0"/>
              <a:t>Combinacionales</a:t>
            </a:r>
            <a:r>
              <a:rPr lang="es-PA" dirty="0" smtClean="0"/>
              <a:t> Aritméticos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838" y="1717288"/>
            <a:ext cx="11441151" cy="4750419"/>
          </a:xfrm>
        </p:spPr>
        <p:txBody>
          <a:bodyPr>
            <a:normAutofit/>
          </a:bodyPr>
          <a:lstStyle/>
          <a:p>
            <a:r>
              <a:rPr lang="es-PA" dirty="0" smtClean="0"/>
              <a:t>Sumadores </a:t>
            </a:r>
          </a:p>
          <a:p>
            <a:r>
              <a:rPr lang="es-PA" dirty="0" smtClean="0"/>
              <a:t>Sumador / Restador con </a:t>
            </a:r>
            <a:r>
              <a:rPr lang="es-PA" dirty="0" err="1" smtClean="0"/>
              <a:t>Ripple</a:t>
            </a:r>
            <a:r>
              <a:rPr lang="es-PA" dirty="0" smtClean="0"/>
              <a:t> (C = 0 = suma; C = 1 = resta)</a:t>
            </a:r>
          </a:p>
          <a:p>
            <a:r>
              <a:rPr lang="es-PA" dirty="0" smtClean="0"/>
              <a:t>Con parámetros de tiempo de propagación</a:t>
            </a:r>
          </a:p>
          <a:p>
            <a:pPr lvl="1"/>
            <a:r>
              <a:rPr lang="es-PA" dirty="0" smtClean="0"/>
              <a:t>ti de A, B -&gt; Ci+1</a:t>
            </a:r>
          </a:p>
          <a:p>
            <a:pPr lvl="1"/>
            <a:r>
              <a:rPr lang="es-PA" dirty="0" err="1" smtClean="0"/>
              <a:t>tc</a:t>
            </a:r>
            <a:r>
              <a:rPr lang="es-PA" dirty="0" smtClean="0"/>
              <a:t> de Ci -&gt; Ci+1</a:t>
            </a:r>
          </a:p>
          <a:p>
            <a:pPr lvl="1"/>
            <a:r>
              <a:rPr lang="es-PA" dirty="0" err="1" smtClean="0"/>
              <a:t>Ts</a:t>
            </a:r>
            <a:r>
              <a:rPr lang="es-PA" dirty="0" smtClean="0"/>
              <a:t> de Ci -&gt; S</a:t>
            </a:r>
          </a:p>
          <a:p>
            <a:r>
              <a:rPr lang="es-PA" dirty="0" smtClean="0"/>
              <a:t>La ruta crítica es la ruta del </a:t>
            </a:r>
            <a:r>
              <a:rPr lang="es-PA" dirty="0" err="1" smtClean="0"/>
              <a:t>Carry</a:t>
            </a:r>
            <a:endParaRPr lang="es-PA" dirty="0" smtClean="0"/>
          </a:p>
          <a:p>
            <a:pPr lvl="1"/>
            <a:r>
              <a:rPr lang="es-PA" dirty="0" smtClean="0"/>
              <a:t>1er </a:t>
            </a:r>
            <a:r>
              <a:rPr lang="es-PA" dirty="0" err="1" smtClean="0"/>
              <a:t>carry</a:t>
            </a:r>
            <a:r>
              <a:rPr lang="es-PA" dirty="0" smtClean="0"/>
              <a:t> con </a:t>
            </a:r>
            <a:r>
              <a:rPr lang="es-PA" dirty="0" err="1" smtClean="0"/>
              <a:t>delay</a:t>
            </a:r>
            <a:r>
              <a:rPr lang="es-PA" dirty="0" smtClean="0"/>
              <a:t> ti</a:t>
            </a:r>
          </a:p>
          <a:p>
            <a:pPr lvl="1"/>
            <a:r>
              <a:rPr lang="es-PA" dirty="0" smtClean="0"/>
              <a:t>Luego a </a:t>
            </a:r>
            <a:r>
              <a:rPr lang="es-PA" dirty="0" err="1" smtClean="0"/>
              <a:t>tc</a:t>
            </a:r>
            <a:endParaRPr lang="es-PA" dirty="0" smtClean="0"/>
          </a:p>
          <a:p>
            <a:pPr lvl="1"/>
            <a:r>
              <a:rPr lang="es-PA" dirty="0" smtClean="0"/>
              <a:t>T = ti + 2tc + </a:t>
            </a:r>
            <a:r>
              <a:rPr lang="es-PA" dirty="0" err="1" smtClean="0"/>
              <a:t>max</a:t>
            </a:r>
            <a:r>
              <a:rPr lang="es-PA" dirty="0" smtClean="0"/>
              <a:t>(</a:t>
            </a:r>
            <a:r>
              <a:rPr lang="es-PA" dirty="0" err="1" smtClean="0"/>
              <a:t>tc</a:t>
            </a:r>
            <a:r>
              <a:rPr lang="es-PA" dirty="0" smtClean="0"/>
              <a:t>, </a:t>
            </a:r>
            <a:r>
              <a:rPr lang="es-PA" dirty="0" err="1" smtClean="0"/>
              <a:t>ts</a:t>
            </a:r>
            <a:r>
              <a:rPr lang="es-PA" dirty="0" smtClean="0"/>
              <a:t>)</a:t>
            </a:r>
          </a:p>
          <a:p>
            <a:r>
              <a:rPr lang="es-PA" dirty="0" smtClean="0"/>
              <a:t>El </a:t>
            </a:r>
            <a:r>
              <a:rPr lang="es-PA" dirty="0" err="1" smtClean="0"/>
              <a:t>delay</a:t>
            </a:r>
            <a:r>
              <a:rPr lang="es-PA" dirty="0" smtClean="0"/>
              <a:t> de la </a:t>
            </a:r>
            <a:r>
              <a:rPr lang="es-PA" dirty="0" err="1" smtClean="0"/>
              <a:t>xor</a:t>
            </a:r>
            <a:r>
              <a:rPr lang="es-PA" dirty="0" smtClean="0"/>
              <a:t> es t = </a:t>
            </a:r>
            <a:r>
              <a:rPr lang="es-PA" dirty="0" err="1" smtClean="0"/>
              <a:t>txor</a:t>
            </a:r>
            <a:r>
              <a:rPr lang="es-PA" dirty="0" smtClean="0"/>
              <a:t> + 3(</a:t>
            </a:r>
            <a:r>
              <a:rPr lang="es-PA" dirty="0" err="1" smtClean="0"/>
              <a:t>tand</a:t>
            </a:r>
            <a:r>
              <a:rPr lang="es-PA" dirty="0" smtClean="0"/>
              <a:t> + </a:t>
            </a:r>
            <a:r>
              <a:rPr lang="es-PA" dirty="0" err="1" smtClean="0"/>
              <a:t>tor</a:t>
            </a:r>
            <a:r>
              <a:rPr lang="es-PA" dirty="0" smtClean="0"/>
              <a:t>) + </a:t>
            </a:r>
            <a:r>
              <a:rPr lang="es-PA" dirty="0" err="1" smtClean="0"/>
              <a:t>max</a:t>
            </a:r>
            <a:r>
              <a:rPr lang="es-PA" dirty="0" smtClean="0"/>
              <a:t>(</a:t>
            </a:r>
            <a:r>
              <a:rPr lang="es-PA" dirty="0" err="1" smtClean="0"/>
              <a:t>txor</a:t>
            </a:r>
            <a:r>
              <a:rPr lang="es-PA" dirty="0" smtClean="0"/>
              <a:t>, </a:t>
            </a:r>
            <a:r>
              <a:rPr lang="es-PA" dirty="0" err="1" smtClean="0"/>
              <a:t>tand</a:t>
            </a:r>
            <a:r>
              <a:rPr lang="es-PA" dirty="0" smtClean="0"/>
              <a:t> + </a:t>
            </a:r>
            <a:r>
              <a:rPr lang="es-PA" dirty="0" err="1" smtClean="0"/>
              <a:t>tor</a:t>
            </a:r>
            <a:r>
              <a:rPr lang="es-PA" dirty="0" smtClean="0"/>
              <a:t>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199" y="3055664"/>
            <a:ext cx="6370790" cy="274273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312" y="1292720"/>
            <a:ext cx="8453194" cy="69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6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899564"/>
          </a:xfrm>
        </p:spPr>
        <p:txBody>
          <a:bodyPr/>
          <a:lstStyle/>
          <a:p>
            <a:r>
              <a:rPr lang="es-PA" dirty="0" smtClean="0"/>
              <a:t>SISTEMA DE NUMERACIÓN - Hexadecimal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524885"/>
            <a:ext cx="11381972" cy="5069098"/>
          </a:xfrm>
        </p:spPr>
        <p:txBody>
          <a:bodyPr>
            <a:normAutofit/>
          </a:bodyPr>
          <a:lstStyle/>
          <a:p>
            <a:r>
              <a:rPr lang="es-PA" dirty="0" smtClean="0"/>
              <a:t>¿Cómo se convierte de binario a hexadecimal?</a:t>
            </a:r>
          </a:p>
          <a:p>
            <a:r>
              <a:rPr lang="es-PA" dirty="0" smtClean="0"/>
              <a:t>Simplemente agrupamos en grupos de 4 bits (</a:t>
            </a:r>
            <a:r>
              <a:rPr lang="es-PA" dirty="0" err="1" smtClean="0"/>
              <a:t>nibbles</a:t>
            </a:r>
            <a:r>
              <a:rPr lang="es-PA" dirty="0" smtClean="0"/>
              <a:t>)</a:t>
            </a:r>
          </a:p>
          <a:p>
            <a:r>
              <a:rPr lang="es-PA" dirty="0" smtClean="0"/>
              <a:t>Convertir 31 decimal y 988 decimal a hexadecimal</a:t>
            </a:r>
            <a:endParaRPr lang="es-PA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2911671"/>
            <a:ext cx="4007206" cy="87927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092" y="2911670"/>
            <a:ext cx="5397796" cy="87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5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Circuitos </a:t>
            </a:r>
            <a:r>
              <a:rPr lang="es-PA" dirty="0" err="1" smtClean="0"/>
              <a:t>Combinacionales</a:t>
            </a:r>
            <a:r>
              <a:rPr lang="es-PA" dirty="0" smtClean="0"/>
              <a:t> Aritméticos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838" y="1717288"/>
            <a:ext cx="5245769" cy="4750419"/>
          </a:xfrm>
        </p:spPr>
        <p:txBody>
          <a:bodyPr>
            <a:normAutofit/>
          </a:bodyPr>
          <a:lstStyle/>
          <a:p>
            <a:r>
              <a:rPr lang="es-PA" dirty="0" smtClean="0"/>
              <a:t>Sumadores </a:t>
            </a:r>
          </a:p>
          <a:p>
            <a:r>
              <a:rPr lang="es-PA" dirty="0" smtClean="0"/>
              <a:t>Sumador de llevando hacia delante (</a:t>
            </a:r>
            <a:r>
              <a:rPr lang="es-PA" dirty="0" err="1" smtClean="0"/>
              <a:t>carry-lookahead</a:t>
            </a:r>
            <a:r>
              <a:rPr lang="es-PA" dirty="0" smtClean="0"/>
              <a:t> </a:t>
            </a:r>
            <a:r>
              <a:rPr lang="es-PA" dirty="0" err="1" smtClean="0"/>
              <a:t>adder</a:t>
            </a:r>
            <a:r>
              <a:rPr lang="es-PA" dirty="0" smtClean="0"/>
              <a:t>)</a:t>
            </a:r>
          </a:p>
          <a:p>
            <a:pPr lvl="1"/>
            <a:r>
              <a:rPr lang="es-PA" dirty="0" smtClean="0"/>
              <a:t>Consta de un sumador completo</a:t>
            </a:r>
          </a:p>
          <a:p>
            <a:pPr lvl="1"/>
            <a:r>
              <a:rPr lang="es-PA" dirty="0"/>
              <a:t>El </a:t>
            </a:r>
            <a:r>
              <a:rPr lang="es-PA" dirty="0" err="1"/>
              <a:t>carry</a:t>
            </a:r>
            <a:r>
              <a:rPr lang="es-PA" dirty="0"/>
              <a:t> se computa independientemente</a:t>
            </a:r>
          </a:p>
          <a:p>
            <a:pPr lvl="1"/>
            <a:r>
              <a:rPr lang="es-PA" dirty="0" smtClean="0"/>
              <a:t>G = Generador, es AB</a:t>
            </a:r>
          </a:p>
          <a:p>
            <a:pPr lvl="1"/>
            <a:r>
              <a:rPr lang="es-PA" dirty="0" smtClean="0"/>
              <a:t>P = Propagador, es A </a:t>
            </a:r>
            <a:r>
              <a:rPr lang="es-PA" dirty="0" err="1" smtClean="0"/>
              <a:t>xor</a:t>
            </a:r>
            <a:r>
              <a:rPr lang="es-PA" dirty="0" smtClean="0"/>
              <a:t> B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16" y="5766234"/>
            <a:ext cx="1750134" cy="98920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74" y="4900790"/>
            <a:ext cx="2908857" cy="72157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607" y="1134301"/>
            <a:ext cx="6359844" cy="569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7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Circuitos </a:t>
            </a:r>
            <a:r>
              <a:rPr lang="es-PA" dirty="0" err="1" smtClean="0"/>
              <a:t>Combinacionales</a:t>
            </a:r>
            <a:r>
              <a:rPr lang="es-PA" dirty="0" smtClean="0"/>
              <a:t> Aritméticos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838" y="1717288"/>
            <a:ext cx="11084313" cy="4750419"/>
          </a:xfrm>
        </p:spPr>
        <p:txBody>
          <a:bodyPr>
            <a:normAutofit/>
          </a:bodyPr>
          <a:lstStyle/>
          <a:p>
            <a:r>
              <a:rPr lang="es-PA" dirty="0" smtClean="0"/>
              <a:t>Sumadores </a:t>
            </a:r>
          </a:p>
          <a:p>
            <a:r>
              <a:rPr lang="es-PA" dirty="0" smtClean="0"/>
              <a:t>Sumador de llevando hacia delante (</a:t>
            </a:r>
            <a:r>
              <a:rPr lang="es-PA" dirty="0" err="1" smtClean="0"/>
              <a:t>carry-lookahead</a:t>
            </a:r>
            <a:r>
              <a:rPr lang="es-PA" dirty="0" smtClean="0"/>
              <a:t> </a:t>
            </a:r>
            <a:r>
              <a:rPr lang="es-PA" dirty="0" err="1" smtClean="0"/>
              <a:t>adder</a:t>
            </a:r>
            <a:r>
              <a:rPr lang="es-PA" dirty="0" smtClean="0"/>
              <a:t>)</a:t>
            </a:r>
          </a:p>
          <a:p>
            <a:r>
              <a:rPr lang="es-PA" dirty="0" err="1" smtClean="0"/>
              <a:t>Despues</a:t>
            </a:r>
            <a:r>
              <a:rPr lang="es-PA" dirty="0" smtClean="0"/>
              <a:t> de sucesivas iteraciones</a:t>
            </a:r>
          </a:p>
          <a:p>
            <a:r>
              <a:rPr lang="es-PA" dirty="0" smtClean="0"/>
              <a:t>Las salidas G y P producidas por el “</a:t>
            </a:r>
            <a:r>
              <a:rPr lang="es-PA" dirty="0" err="1" smtClean="0"/>
              <a:t>carry</a:t>
            </a:r>
            <a:r>
              <a:rPr lang="es-PA" dirty="0" smtClean="0"/>
              <a:t> </a:t>
            </a:r>
            <a:r>
              <a:rPr lang="es-PA" dirty="0" err="1" smtClean="0"/>
              <a:t>lookahead</a:t>
            </a:r>
            <a:r>
              <a:rPr lang="es-PA" dirty="0" smtClean="0"/>
              <a:t> </a:t>
            </a:r>
            <a:r>
              <a:rPr lang="es-PA" dirty="0" err="1" smtClean="0"/>
              <a:t>generator</a:t>
            </a:r>
            <a:r>
              <a:rPr lang="es-PA" dirty="0" smtClean="0"/>
              <a:t>” se usan para determinar el </a:t>
            </a:r>
            <a:r>
              <a:rPr lang="es-PA" dirty="0" err="1" smtClean="0"/>
              <a:t>carry</a:t>
            </a:r>
            <a:r>
              <a:rPr lang="es-PA" dirty="0" smtClean="0"/>
              <a:t> y propagarlo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65" y="3655741"/>
            <a:ext cx="6374855" cy="281196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226" y="3655740"/>
            <a:ext cx="4779136" cy="102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4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Circuitos </a:t>
            </a:r>
            <a:r>
              <a:rPr lang="es-PA" dirty="0" err="1" smtClean="0"/>
              <a:t>Combinacionales</a:t>
            </a:r>
            <a:r>
              <a:rPr lang="es-PA" dirty="0" smtClean="0"/>
              <a:t> Aritméticos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838" y="1717288"/>
            <a:ext cx="11084313" cy="4750419"/>
          </a:xfrm>
        </p:spPr>
        <p:txBody>
          <a:bodyPr>
            <a:normAutofit/>
          </a:bodyPr>
          <a:lstStyle/>
          <a:p>
            <a:r>
              <a:rPr lang="es-PA" dirty="0" smtClean="0"/>
              <a:t>Sumadores </a:t>
            </a:r>
          </a:p>
          <a:p>
            <a:r>
              <a:rPr lang="es-PA" dirty="0" smtClean="0"/>
              <a:t>Sumador de llevando hacia delante (</a:t>
            </a:r>
            <a:r>
              <a:rPr lang="es-PA" dirty="0" err="1" smtClean="0"/>
              <a:t>carry-lookahead</a:t>
            </a:r>
            <a:r>
              <a:rPr lang="es-PA" dirty="0" smtClean="0"/>
              <a:t> </a:t>
            </a:r>
            <a:r>
              <a:rPr lang="es-PA" dirty="0" err="1" smtClean="0"/>
              <a:t>adder</a:t>
            </a:r>
            <a:r>
              <a:rPr lang="es-PA" dirty="0" smtClean="0"/>
              <a:t>)</a:t>
            </a:r>
          </a:p>
          <a:p>
            <a:r>
              <a:rPr lang="es-PA" dirty="0" smtClean="0"/>
              <a:t>La línea de propagación va desde A0 a S3 para un LAC de 4 bits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Para facilitar el diseño de un sumador de n-bits el </a:t>
            </a:r>
            <a:r>
              <a:rPr lang="es-PA" dirty="0" err="1" smtClean="0"/>
              <a:t>carry</a:t>
            </a:r>
            <a:r>
              <a:rPr lang="es-PA" dirty="0" smtClean="0"/>
              <a:t> look </a:t>
            </a:r>
            <a:r>
              <a:rPr lang="es-PA" dirty="0" err="1" smtClean="0"/>
              <a:t>ahead</a:t>
            </a:r>
            <a:r>
              <a:rPr lang="es-PA" dirty="0" smtClean="0"/>
              <a:t> </a:t>
            </a:r>
            <a:r>
              <a:rPr lang="es-PA" dirty="0" err="1" smtClean="0"/>
              <a:t>adder</a:t>
            </a:r>
            <a:r>
              <a:rPr lang="es-PA" dirty="0" smtClean="0"/>
              <a:t> tiene unas salidas P y G</a:t>
            </a:r>
          </a:p>
          <a:p>
            <a:pPr lvl="1"/>
            <a:r>
              <a:rPr lang="es-PA" dirty="0" smtClean="0"/>
              <a:t>P = propagación del valor del </a:t>
            </a:r>
            <a:r>
              <a:rPr lang="es-PA" dirty="0" err="1" smtClean="0"/>
              <a:t>Cin</a:t>
            </a:r>
            <a:endParaRPr lang="es-PA" dirty="0" smtClean="0"/>
          </a:p>
          <a:p>
            <a:pPr lvl="1"/>
            <a:r>
              <a:rPr lang="es-PA" dirty="0" smtClean="0"/>
              <a:t>G = la generación del </a:t>
            </a:r>
            <a:r>
              <a:rPr lang="es-PA" dirty="0" err="1" smtClean="0"/>
              <a:t>Cout</a:t>
            </a:r>
            <a:r>
              <a:rPr lang="es-PA" dirty="0" smtClean="0"/>
              <a:t> (Ci+1 = 1)</a:t>
            </a:r>
          </a:p>
          <a:p>
            <a:r>
              <a:rPr lang="es-PA" dirty="0" smtClean="0"/>
              <a:t>A medida que crece la entrada</a:t>
            </a:r>
          </a:p>
          <a:p>
            <a:r>
              <a:rPr lang="es-PA" dirty="0" smtClean="0"/>
              <a:t>El LAC se vuelve complejo</a:t>
            </a:r>
          </a:p>
          <a:p>
            <a:pPr lvl="1"/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61" y="3090165"/>
            <a:ext cx="3587821" cy="61204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487" y="5643330"/>
            <a:ext cx="3230451" cy="94285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529" y="5643331"/>
            <a:ext cx="2812863" cy="94285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5661" y="5668714"/>
            <a:ext cx="1190980" cy="94285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1661" y="4555896"/>
            <a:ext cx="6573753" cy="68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61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Circuitos </a:t>
            </a:r>
            <a:r>
              <a:rPr lang="es-PA" dirty="0" err="1" smtClean="0"/>
              <a:t>Combinacionales</a:t>
            </a:r>
            <a:r>
              <a:rPr lang="es-PA" dirty="0" smtClean="0"/>
              <a:t> Aritméticos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838" y="1271240"/>
            <a:ext cx="11084313" cy="5196468"/>
          </a:xfrm>
        </p:spPr>
        <p:txBody>
          <a:bodyPr>
            <a:normAutofit/>
          </a:bodyPr>
          <a:lstStyle/>
          <a:p>
            <a:r>
              <a:rPr lang="es-PA" dirty="0" smtClean="0"/>
              <a:t>Sumadores </a:t>
            </a:r>
          </a:p>
          <a:p>
            <a:r>
              <a:rPr lang="es-PA" dirty="0" err="1" smtClean="0"/>
              <a:t>Carry</a:t>
            </a:r>
            <a:r>
              <a:rPr lang="es-PA" dirty="0" smtClean="0"/>
              <a:t> </a:t>
            </a:r>
            <a:r>
              <a:rPr lang="es-PA" dirty="0" err="1" smtClean="0"/>
              <a:t>Select</a:t>
            </a:r>
            <a:r>
              <a:rPr lang="es-PA" dirty="0" smtClean="0"/>
              <a:t> </a:t>
            </a:r>
            <a:r>
              <a:rPr lang="es-PA" dirty="0" err="1" smtClean="0"/>
              <a:t>Adder</a:t>
            </a:r>
            <a:endParaRPr lang="es-PA" dirty="0" smtClean="0"/>
          </a:p>
          <a:p>
            <a:r>
              <a:rPr lang="es-PA" dirty="0" smtClean="0"/>
              <a:t>El principio es hacer todos los cálculos en paralelo</a:t>
            </a:r>
          </a:p>
          <a:p>
            <a:pPr lvl="1"/>
            <a:r>
              <a:rPr lang="es-PA" dirty="0" smtClean="0"/>
              <a:t>Poner ambos </a:t>
            </a:r>
            <a:r>
              <a:rPr lang="es-PA" dirty="0" err="1" smtClean="0"/>
              <a:t>carry</a:t>
            </a:r>
            <a:r>
              <a:rPr lang="es-PA" dirty="0" smtClean="0"/>
              <a:t> en 0 y 1</a:t>
            </a:r>
            <a:r>
              <a:rPr lang="es-PA" dirty="0"/>
              <a:t> </a:t>
            </a:r>
            <a:r>
              <a:rPr lang="es-PA" dirty="0" smtClean="0"/>
              <a:t>con los FA que van al MUX</a:t>
            </a:r>
          </a:p>
          <a:p>
            <a:pPr lvl="1"/>
            <a:r>
              <a:rPr lang="es-PA" dirty="0" smtClean="0"/>
              <a:t>El selector de la operación está dado por la suma de dos FA de bits menos significativos</a:t>
            </a:r>
          </a:p>
          <a:p>
            <a:pPr lvl="1"/>
            <a:r>
              <a:rPr lang="es-PA" dirty="0" smtClean="0"/>
              <a:t>El circuito adicional calcula el C4</a:t>
            </a:r>
          </a:p>
          <a:p>
            <a:pPr lvl="1"/>
            <a:endParaRPr lang="es-PA" dirty="0" smtClean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538" y="3335844"/>
            <a:ext cx="5194527" cy="338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71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Circuitos </a:t>
            </a:r>
            <a:r>
              <a:rPr lang="es-PA" dirty="0" err="1" smtClean="0"/>
              <a:t>Combinacionales</a:t>
            </a:r>
            <a:r>
              <a:rPr lang="es-PA" dirty="0" smtClean="0"/>
              <a:t> Aritméticos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838" y="1271240"/>
            <a:ext cx="11084313" cy="5196468"/>
          </a:xfrm>
        </p:spPr>
        <p:txBody>
          <a:bodyPr>
            <a:normAutofit/>
          </a:bodyPr>
          <a:lstStyle/>
          <a:p>
            <a:r>
              <a:rPr lang="es-PA" dirty="0" smtClean="0"/>
              <a:t>Sumadores </a:t>
            </a:r>
          </a:p>
          <a:p>
            <a:r>
              <a:rPr lang="es-PA" dirty="0" err="1" smtClean="0"/>
              <a:t>Carry</a:t>
            </a:r>
            <a:r>
              <a:rPr lang="es-PA" dirty="0" smtClean="0"/>
              <a:t> </a:t>
            </a:r>
            <a:r>
              <a:rPr lang="es-PA" dirty="0" err="1" smtClean="0"/>
              <a:t>Skip</a:t>
            </a:r>
            <a:r>
              <a:rPr lang="es-PA" dirty="0" smtClean="0"/>
              <a:t> </a:t>
            </a:r>
            <a:r>
              <a:rPr lang="es-PA" dirty="0" err="1" smtClean="0"/>
              <a:t>Adder</a:t>
            </a:r>
            <a:endParaRPr lang="es-PA" dirty="0" smtClean="0"/>
          </a:p>
          <a:p>
            <a:r>
              <a:rPr lang="es-PA" dirty="0" smtClean="0"/>
              <a:t>Otra manera de acelerar el </a:t>
            </a:r>
            <a:r>
              <a:rPr lang="es-PA" dirty="0" err="1" smtClean="0"/>
              <a:t>lag</a:t>
            </a:r>
            <a:r>
              <a:rPr lang="es-PA" dirty="0" smtClean="0"/>
              <a:t> causado por el sumador</a:t>
            </a:r>
          </a:p>
          <a:p>
            <a:pPr lvl="1"/>
            <a:r>
              <a:rPr lang="es-PA" dirty="0" smtClean="0"/>
              <a:t>Implementado con dos sumadores consecutivos de tamaño variable e idénticos</a:t>
            </a:r>
          </a:p>
          <a:p>
            <a:pPr lvl="1"/>
            <a:r>
              <a:rPr lang="es-PA" dirty="0" smtClean="0"/>
              <a:t>El camino de k-l FA evade el retardo</a:t>
            </a:r>
          </a:p>
          <a:p>
            <a:pPr lvl="1"/>
            <a:r>
              <a:rPr lang="es-PA" dirty="0" err="1" smtClean="0"/>
              <a:t>Pk:l</a:t>
            </a:r>
            <a:r>
              <a:rPr lang="es-PA" dirty="0" smtClean="0"/>
              <a:t> está a 1 lógico y genera la salida </a:t>
            </a:r>
            <a:r>
              <a:rPr lang="es-PA" dirty="0" err="1" smtClean="0"/>
              <a:t>Ci+k+l</a:t>
            </a:r>
            <a:endParaRPr lang="es-PA" dirty="0" smtClean="0"/>
          </a:p>
          <a:p>
            <a:pPr lvl="1"/>
            <a:endParaRPr lang="es-PA" dirty="0" smtClean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939" y="1050074"/>
            <a:ext cx="4333062" cy="151396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257" y="2990984"/>
            <a:ext cx="5791664" cy="372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22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Circuitos </a:t>
            </a:r>
            <a:r>
              <a:rPr lang="es-PA" dirty="0" err="1" smtClean="0"/>
              <a:t>Combinacionales</a:t>
            </a:r>
            <a:r>
              <a:rPr lang="es-PA" dirty="0" smtClean="0"/>
              <a:t> Aritméticos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838" y="1271240"/>
            <a:ext cx="11084313" cy="5196468"/>
          </a:xfrm>
        </p:spPr>
        <p:txBody>
          <a:bodyPr>
            <a:normAutofit/>
          </a:bodyPr>
          <a:lstStyle/>
          <a:p>
            <a:r>
              <a:rPr lang="es-PA" dirty="0" smtClean="0"/>
              <a:t>Sumadores </a:t>
            </a:r>
          </a:p>
          <a:p>
            <a:r>
              <a:rPr lang="es-PA" dirty="0" err="1" smtClean="0"/>
              <a:t>Carry</a:t>
            </a:r>
            <a:r>
              <a:rPr lang="es-PA" dirty="0" smtClean="0"/>
              <a:t> </a:t>
            </a:r>
            <a:r>
              <a:rPr lang="es-PA" dirty="0" err="1" smtClean="0"/>
              <a:t>Skip</a:t>
            </a:r>
            <a:r>
              <a:rPr lang="es-PA" dirty="0" smtClean="0"/>
              <a:t> </a:t>
            </a:r>
            <a:r>
              <a:rPr lang="es-PA" dirty="0" err="1" smtClean="0"/>
              <a:t>Adder</a:t>
            </a:r>
            <a:r>
              <a:rPr lang="es-PA" dirty="0" smtClean="0"/>
              <a:t> y señales de propagación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38" y="2391294"/>
            <a:ext cx="6644430" cy="407641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105" y="2391294"/>
            <a:ext cx="5207596" cy="177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3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Circuitos </a:t>
            </a:r>
            <a:r>
              <a:rPr lang="es-PA" dirty="0" err="1" smtClean="0"/>
              <a:t>Combinacionales</a:t>
            </a:r>
            <a:r>
              <a:rPr lang="es-PA" dirty="0" smtClean="0"/>
              <a:t> Aritméticos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838" y="1271240"/>
            <a:ext cx="11084313" cy="5196468"/>
          </a:xfrm>
        </p:spPr>
        <p:txBody>
          <a:bodyPr>
            <a:normAutofit/>
          </a:bodyPr>
          <a:lstStyle/>
          <a:p>
            <a:r>
              <a:rPr lang="es-PA" dirty="0" smtClean="0"/>
              <a:t>Sumadores </a:t>
            </a:r>
          </a:p>
          <a:p>
            <a:r>
              <a:rPr lang="es-PA" dirty="0" err="1" smtClean="0"/>
              <a:t>Carry</a:t>
            </a:r>
            <a:r>
              <a:rPr lang="es-PA" dirty="0" smtClean="0"/>
              <a:t> </a:t>
            </a:r>
            <a:r>
              <a:rPr lang="es-PA" dirty="0" err="1" smtClean="0"/>
              <a:t>Skip</a:t>
            </a:r>
            <a:r>
              <a:rPr lang="es-PA" dirty="0" smtClean="0"/>
              <a:t> </a:t>
            </a:r>
            <a:r>
              <a:rPr lang="es-PA" dirty="0" err="1" smtClean="0"/>
              <a:t>Adder</a:t>
            </a:r>
            <a:r>
              <a:rPr lang="es-PA" dirty="0" smtClean="0"/>
              <a:t> de 7 bits a partir de 4 CSAC de 2 bits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527" y="2248077"/>
            <a:ext cx="7246947" cy="401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82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Circuitos </a:t>
            </a:r>
            <a:r>
              <a:rPr lang="es-PA" dirty="0" err="1" smtClean="0"/>
              <a:t>Combinacionales</a:t>
            </a:r>
            <a:r>
              <a:rPr lang="es-PA" dirty="0" smtClean="0"/>
              <a:t> Aritméticos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838" y="1271240"/>
            <a:ext cx="11084313" cy="5196468"/>
          </a:xfrm>
        </p:spPr>
        <p:txBody>
          <a:bodyPr>
            <a:normAutofit/>
          </a:bodyPr>
          <a:lstStyle/>
          <a:p>
            <a:r>
              <a:rPr lang="es-PA" dirty="0" smtClean="0"/>
              <a:t>Comparadores</a:t>
            </a:r>
          </a:p>
          <a:p>
            <a:r>
              <a:rPr lang="es-PA" dirty="0" smtClean="0"/>
              <a:t>Circuitos lógicos que compara dos números binarios</a:t>
            </a:r>
          </a:p>
          <a:p>
            <a:r>
              <a:rPr lang="es-PA" dirty="0" smtClean="0"/>
              <a:t>Sabe cuando un número es mayor menor o igual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38" y="2605605"/>
            <a:ext cx="4484100" cy="138653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38" y="4148252"/>
            <a:ext cx="3462428" cy="17879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837" y="2605605"/>
            <a:ext cx="4898742" cy="200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44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Circuitos </a:t>
            </a:r>
            <a:r>
              <a:rPr lang="es-PA" dirty="0" err="1" smtClean="0"/>
              <a:t>Combinacionales</a:t>
            </a:r>
            <a:r>
              <a:rPr lang="es-PA" dirty="0" smtClean="0"/>
              <a:t> Aritméticos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838" y="1271240"/>
            <a:ext cx="11084313" cy="5196468"/>
          </a:xfrm>
        </p:spPr>
        <p:txBody>
          <a:bodyPr>
            <a:normAutofit/>
          </a:bodyPr>
          <a:lstStyle/>
          <a:p>
            <a:r>
              <a:rPr lang="es-PA" dirty="0" smtClean="0"/>
              <a:t>Comparadores</a:t>
            </a:r>
          </a:p>
          <a:p>
            <a:r>
              <a:rPr lang="es-PA" dirty="0" smtClean="0"/>
              <a:t>También podemos expandir el circuito a cuando queremos concatenar funciones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37" y="2205555"/>
            <a:ext cx="3844291" cy="19873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965" y="2205555"/>
            <a:ext cx="3560123" cy="240271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837" y="4861931"/>
            <a:ext cx="7362111" cy="179191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9863" y="4861931"/>
            <a:ext cx="40481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2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Circuitos </a:t>
            </a:r>
            <a:r>
              <a:rPr lang="es-PA" dirty="0" err="1" smtClean="0"/>
              <a:t>Combinacionales</a:t>
            </a:r>
            <a:r>
              <a:rPr lang="es-PA" dirty="0" smtClean="0"/>
              <a:t> Aritméticos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838" y="1271240"/>
            <a:ext cx="11084313" cy="5196468"/>
          </a:xfrm>
        </p:spPr>
        <p:txBody>
          <a:bodyPr>
            <a:normAutofit/>
          </a:bodyPr>
          <a:lstStyle/>
          <a:p>
            <a:r>
              <a:rPr lang="es-PA" dirty="0" smtClean="0"/>
              <a:t>Comparadores</a:t>
            </a:r>
          </a:p>
          <a:p>
            <a:r>
              <a:rPr lang="es-PA" dirty="0" smtClean="0"/>
              <a:t>El circuito del comparador es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18" y="2248076"/>
            <a:ext cx="6779943" cy="165021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214" y="1926110"/>
            <a:ext cx="5142183" cy="197217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3721" y="4394844"/>
            <a:ext cx="7562752" cy="181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5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en </a:t>
            </a:r>
            <a:r>
              <a:rPr lang="es-PA" dirty="0" err="1" smtClean="0"/>
              <a:t>Radix</a:t>
            </a:r>
            <a:r>
              <a:rPr lang="es-PA" dirty="0" smtClean="0"/>
              <a:t> B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0258022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En general la forma común de cualquier sistema de numeración es</a:t>
            </a:r>
          </a:p>
          <a:p>
            <a:r>
              <a:rPr lang="es-PA" dirty="0" smtClean="0"/>
              <a:t>B &gt;= 2</a:t>
            </a:r>
          </a:p>
          <a:p>
            <a:r>
              <a:rPr lang="es-PA" dirty="0" smtClean="0"/>
              <a:t>N representada en </a:t>
            </a:r>
            <a:r>
              <a:rPr lang="es-PA" dirty="0" err="1" smtClean="0"/>
              <a:t>radix</a:t>
            </a:r>
            <a:r>
              <a:rPr lang="es-PA" dirty="0" smtClean="0"/>
              <a:t> B con n dígitos</a:t>
            </a:r>
          </a:p>
          <a:p>
            <a:endParaRPr lang="es-PA" dirty="0"/>
          </a:p>
          <a:p>
            <a:r>
              <a:rPr lang="es-PA" dirty="0" smtClean="0"/>
              <a:t>Podemos repetir el proceso inverso de binario a decimal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292" y="2077791"/>
            <a:ext cx="4712758" cy="13906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4212732"/>
            <a:ext cx="6363338" cy="174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1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Circuitos </a:t>
            </a:r>
            <a:r>
              <a:rPr lang="es-PA" dirty="0" err="1" smtClean="0"/>
              <a:t>Combinacionales</a:t>
            </a:r>
            <a:r>
              <a:rPr lang="es-PA" dirty="0" smtClean="0"/>
              <a:t> Aritméticos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838" y="1271240"/>
            <a:ext cx="11084313" cy="5196468"/>
          </a:xfrm>
        </p:spPr>
        <p:txBody>
          <a:bodyPr>
            <a:normAutofit/>
          </a:bodyPr>
          <a:lstStyle/>
          <a:p>
            <a:r>
              <a:rPr lang="es-PA" dirty="0" smtClean="0"/>
              <a:t>ALU (Circuito Lógico Aritmético)</a:t>
            </a:r>
          </a:p>
          <a:p>
            <a:r>
              <a:rPr lang="es-PA" dirty="0" smtClean="0"/>
              <a:t>Componente del microprocesador que ejecuta la aritmética y la lógica además de comparaciones</a:t>
            </a:r>
          </a:p>
          <a:p>
            <a:r>
              <a:rPr lang="es-PA" dirty="0" smtClean="0"/>
              <a:t>Es diseñado de manera lógica</a:t>
            </a:r>
          </a:p>
          <a:p>
            <a:r>
              <a:rPr lang="es-PA" dirty="0" smtClean="0"/>
              <a:t>Circuitos en AND</a:t>
            </a:r>
          </a:p>
          <a:p>
            <a:r>
              <a:rPr lang="es-PA" dirty="0" smtClean="0"/>
              <a:t>Circuitos en OR</a:t>
            </a:r>
          </a:p>
          <a:p>
            <a:r>
              <a:rPr lang="es-PA" dirty="0" smtClean="0"/>
              <a:t>Conectando las AND y OR a las entradas del FA</a:t>
            </a:r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502" y="2248076"/>
            <a:ext cx="4644019" cy="429431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38" y="4191696"/>
            <a:ext cx="3954616" cy="87095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837" y="5166800"/>
            <a:ext cx="3966609" cy="107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74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Circuitos </a:t>
            </a:r>
            <a:r>
              <a:rPr lang="es-PA" dirty="0" err="1" smtClean="0"/>
              <a:t>Combinacionales</a:t>
            </a:r>
            <a:r>
              <a:rPr lang="es-PA" dirty="0" smtClean="0"/>
              <a:t> Aritméticos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838" y="1271240"/>
            <a:ext cx="11084313" cy="5196468"/>
          </a:xfrm>
        </p:spPr>
        <p:txBody>
          <a:bodyPr>
            <a:normAutofit/>
          </a:bodyPr>
          <a:lstStyle/>
          <a:p>
            <a:r>
              <a:rPr lang="es-PA" dirty="0" smtClean="0"/>
              <a:t>ALU (Circuito Lógico Aritmético)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336" y="1761895"/>
            <a:ext cx="6832896" cy="240320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457" y="4379960"/>
            <a:ext cx="2751897" cy="235607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180" y="4377066"/>
            <a:ext cx="3081023" cy="235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5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Circuitos </a:t>
            </a:r>
            <a:r>
              <a:rPr lang="es-PA" dirty="0" err="1" smtClean="0"/>
              <a:t>Combinacionales</a:t>
            </a:r>
            <a:r>
              <a:rPr lang="es-PA" dirty="0" smtClean="0"/>
              <a:t> Aritméticos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838" y="1271240"/>
            <a:ext cx="11084313" cy="5196468"/>
          </a:xfrm>
        </p:spPr>
        <p:txBody>
          <a:bodyPr>
            <a:normAutofit/>
          </a:bodyPr>
          <a:lstStyle/>
          <a:p>
            <a:r>
              <a:rPr lang="es-PA" dirty="0" smtClean="0"/>
              <a:t>ALU (Circuito Lógico Aritmético)</a:t>
            </a:r>
          </a:p>
          <a:p>
            <a:r>
              <a:rPr lang="es-PA" dirty="0" smtClean="0"/>
              <a:t>Las funciones se generan con las compuerta NOT, AND, NAND, OR, XOR, XNOR o con operaciones de adición, sustracción, multiplicación o división.</a:t>
            </a:r>
          </a:p>
          <a:p>
            <a:r>
              <a:rPr lang="es-PA" dirty="0" smtClean="0"/>
              <a:t>Para activar las operaciones lógicas M = 1</a:t>
            </a:r>
          </a:p>
          <a:p>
            <a:r>
              <a:rPr lang="es-PA" dirty="0" smtClean="0"/>
              <a:t>Para activar las operaciones aritméticas M = 0</a:t>
            </a:r>
          </a:p>
          <a:p>
            <a:r>
              <a:rPr lang="es-PA" dirty="0" smtClean="0"/>
              <a:t>Es basado en un </a:t>
            </a:r>
            <a:r>
              <a:rPr lang="es-PA" dirty="0" err="1" smtClean="0"/>
              <a:t>lookahead</a:t>
            </a:r>
            <a:r>
              <a:rPr lang="es-PA" dirty="0" smtClean="0"/>
              <a:t> </a:t>
            </a:r>
            <a:r>
              <a:rPr lang="es-PA" dirty="0" err="1" smtClean="0"/>
              <a:t>carry</a:t>
            </a:r>
            <a:endParaRPr lang="es-PA" dirty="0" smtClean="0"/>
          </a:p>
          <a:p>
            <a:pPr lvl="1"/>
            <a:r>
              <a:rPr lang="es-PA" dirty="0" smtClean="0"/>
              <a:t>Puede suplir !P, !G y </a:t>
            </a:r>
            <a:r>
              <a:rPr lang="es-PA" dirty="0" err="1" smtClean="0"/>
              <a:t>Cout</a:t>
            </a:r>
            <a:r>
              <a:rPr lang="es-PA" dirty="0" smtClean="0"/>
              <a:t> i+4 que no afecten el </a:t>
            </a:r>
            <a:r>
              <a:rPr lang="es-PA" dirty="0" err="1" smtClean="0"/>
              <a:t>Cin</a:t>
            </a:r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Se puede hacer el procesamiento de datos más largos a 4bits si se ubican en paralelo muchas </a:t>
            </a:r>
            <a:r>
              <a:rPr lang="es-PA" dirty="0" err="1" smtClean="0"/>
              <a:t>ALUs</a:t>
            </a:r>
            <a:endParaRPr lang="es-PA" dirty="0" smtClean="0"/>
          </a:p>
          <a:p>
            <a:pPr lvl="1"/>
            <a:r>
              <a:rPr lang="es-PA" dirty="0" err="1" smtClean="0"/>
              <a:t>Cout</a:t>
            </a:r>
            <a:r>
              <a:rPr lang="es-PA" dirty="0" smtClean="0"/>
              <a:t> y </a:t>
            </a:r>
            <a:r>
              <a:rPr lang="es-PA" dirty="0" err="1" smtClean="0"/>
              <a:t>Cin</a:t>
            </a:r>
            <a:r>
              <a:rPr lang="es-PA" dirty="0" smtClean="0"/>
              <a:t> irían juntos</a:t>
            </a:r>
          </a:p>
          <a:p>
            <a:pPr lvl="1"/>
            <a:endParaRPr lang="es-PA" dirty="0" smtClean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14249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Circuitos </a:t>
            </a:r>
            <a:r>
              <a:rPr lang="es-PA" dirty="0" err="1" smtClean="0"/>
              <a:t>Combinacionales</a:t>
            </a:r>
            <a:r>
              <a:rPr lang="es-PA" dirty="0" smtClean="0"/>
              <a:t> Aritméticos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838" y="1271240"/>
            <a:ext cx="11084313" cy="5196468"/>
          </a:xfrm>
        </p:spPr>
        <p:txBody>
          <a:bodyPr>
            <a:normAutofit/>
          </a:bodyPr>
          <a:lstStyle/>
          <a:p>
            <a:r>
              <a:rPr lang="es-PA" dirty="0" smtClean="0"/>
              <a:t>ALU (Circuito Lógico Aritmético)</a:t>
            </a:r>
          </a:p>
          <a:p>
            <a:pPr lvl="1"/>
            <a:endParaRPr lang="es-PA" dirty="0" smtClean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026" y="1737021"/>
            <a:ext cx="6905277" cy="473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21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Circuitos </a:t>
            </a:r>
            <a:r>
              <a:rPr lang="es-PA" dirty="0" err="1" smtClean="0"/>
              <a:t>Combinacionales</a:t>
            </a:r>
            <a:r>
              <a:rPr lang="es-PA" dirty="0" smtClean="0"/>
              <a:t> Aritméticos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838" y="1271240"/>
            <a:ext cx="11084313" cy="5196468"/>
          </a:xfrm>
        </p:spPr>
        <p:txBody>
          <a:bodyPr>
            <a:normAutofit/>
          </a:bodyPr>
          <a:lstStyle/>
          <a:p>
            <a:r>
              <a:rPr lang="es-PA" dirty="0" smtClean="0"/>
              <a:t>ALU (Circuito Lógico Aritmético)</a:t>
            </a:r>
          </a:p>
          <a:p>
            <a:r>
              <a:rPr lang="es-PA" dirty="0" smtClean="0"/>
              <a:t>Para las operaciones aritméticas se utiliza el complemento A2</a:t>
            </a:r>
          </a:p>
          <a:p>
            <a:r>
              <a:rPr lang="es-PA" dirty="0" smtClean="0"/>
              <a:t>Por ejemplo si queremos A-B</a:t>
            </a:r>
          </a:p>
          <a:p>
            <a:pPr lvl="1"/>
            <a:r>
              <a:rPr lang="es-PA" dirty="0" smtClean="0"/>
              <a:t>S[3:0] = 0110 con </a:t>
            </a:r>
            <a:r>
              <a:rPr lang="es-PA" dirty="0" err="1" smtClean="0"/>
              <a:t>Cin</a:t>
            </a:r>
            <a:r>
              <a:rPr lang="es-PA" dirty="0" smtClean="0"/>
              <a:t> = 1</a:t>
            </a:r>
          </a:p>
          <a:p>
            <a:pPr lvl="1"/>
            <a:r>
              <a:rPr lang="es-PA" dirty="0" smtClean="0"/>
              <a:t>A – B – 1 con </a:t>
            </a:r>
            <a:r>
              <a:rPr lang="es-PA" dirty="0" err="1" smtClean="0"/>
              <a:t>Cin</a:t>
            </a:r>
            <a:r>
              <a:rPr lang="es-PA" dirty="0" smtClean="0"/>
              <a:t> = 0</a:t>
            </a:r>
          </a:p>
          <a:p>
            <a:r>
              <a:rPr lang="es-PA" dirty="0" smtClean="0"/>
              <a:t>La ALU también ofrece información de…</a:t>
            </a:r>
          </a:p>
          <a:p>
            <a:r>
              <a:rPr lang="es-PA" dirty="0" smtClean="0"/>
              <a:t>… estado de bits</a:t>
            </a:r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33" y="2068909"/>
            <a:ext cx="5811926" cy="465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1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Circuitos </a:t>
            </a:r>
            <a:r>
              <a:rPr lang="es-PA" dirty="0" err="1" smtClean="0"/>
              <a:t>Combinacionales</a:t>
            </a:r>
            <a:r>
              <a:rPr lang="es-PA" dirty="0" smtClean="0"/>
              <a:t> Aritméticos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838" y="1271240"/>
            <a:ext cx="11084313" cy="5196468"/>
          </a:xfrm>
        </p:spPr>
        <p:txBody>
          <a:bodyPr>
            <a:normAutofit/>
          </a:bodyPr>
          <a:lstStyle/>
          <a:p>
            <a:r>
              <a:rPr lang="es-PA" dirty="0" smtClean="0"/>
              <a:t>ALU (Circuito Lógico Aritmético)</a:t>
            </a:r>
          </a:p>
          <a:p>
            <a:r>
              <a:rPr lang="es-PA" dirty="0" smtClean="0"/>
              <a:t>A grandes rasgos la ALU se define como sigue</a:t>
            </a:r>
          </a:p>
          <a:p>
            <a:r>
              <a:rPr lang="es-PA" dirty="0" smtClean="0"/>
              <a:t>Entradas</a:t>
            </a:r>
          </a:p>
          <a:p>
            <a:pPr lvl="1"/>
            <a:r>
              <a:rPr lang="es-PA" dirty="0" smtClean="0"/>
              <a:t>A = A[3:0], B = B[3:0], S = S[3:0]</a:t>
            </a:r>
          </a:p>
          <a:p>
            <a:pPr lvl="1"/>
            <a:r>
              <a:rPr lang="es-PA" dirty="0" smtClean="0"/>
              <a:t>M bit de control</a:t>
            </a:r>
          </a:p>
          <a:p>
            <a:pPr lvl="1"/>
            <a:r>
              <a:rPr lang="es-PA" dirty="0" smtClean="0"/>
              <a:t>Ci {0,1}</a:t>
            </a:r>
          </a:p>
          <a:p>
            <a:r>
              <a:rPr lang="es-PA" dirty="0" smtClean="0"/>
              <a:t>Salidas</a:t>
            </a:r>
          </a:p>
          <a:p>
            <a:pPr lvl="1"/>
            <a:r>
              <a:rPr lang="es-PA" dirty="0" smtClean="0"/>
              <a:t>F = F[3:0]</a:t>
            </a:r>
          </a:p>
          <a:p>
            <a:pPr lvl="1"/>
            <a:r>
              <a:rPr lang="es-PA" dirty="0" smtClean="0"/>
              <a:t>Bit 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38" y="4961475"/>
            <a:ext cx="3750287" cy="180637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163" y="2094743"/>
            <a:ext cx="5920727" cy="467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4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Circuitos </a:t>
            </a:r>
            <a:r>
              <a:rPr lang="es-PA" dirty="0" err="1" smtClean="0"/>
              <a:t>Combinacionales</a:t>
            </a:r>
            <a:r>
              <a:rPr lang="es-PA" dirty="0" smtClean="0"/>
              <a:t> Aritméticos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838" y="1271240"/>
            <a:ext cx="11084313" cy="5196468"/>
          </a:xfrm>
        </p:spPr>
        <p:txBody>
          <a:bodyPr>
            <a:normAutofit/>
          </a:bodyPr>
          <a:lstStyle/>
          <a:p>
            <a:r>
              <a:rPr lang="es-PA" dirty="0" smtClean="0"/>
              <a:t>ALU (Circuito Lógico Aritmético)</a:t>
            </a:r>
          </a:p>
          <a:p>
            <a:r>
              <a:rPr lang="es-PA" dirty="0" smtClean="0"/>
              <a:t>También la ALU usa dos representaciones</a:t>
            </a:r>
          </a:p>
          <a:p>
            <a:r>
              <a:rPr lang="es-PA" dirty="0" smtClean="0"/>
              <a:t>El bit de signo basado en el bit más significativo por F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El bit de </a:t>
            </a:r>
            <a:r>
              <a:rPr lang="es-PA" dirty="0" err="1" smtClean="0"/>
              <a:t>sobreflujo</a:t>
            </a:r>
            <a:r>
              <a:rPr lang="es-PA" dirty="0" smtClean="0"/>
              <a:t> obtenido por</a:t>
            </a:r>
          </a:p>
          <a:p>
            <a:endParaRPr lang="es-PA" dirty="0"/>
          </a:p>
          <a:p>
            <a:r>
              <a:rPr lang="es-PA" dirty="0" smtClean="0"/>
              <a:t>También podemos hacer comparaciones en la ALU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049" y="2575707"/>
            <a:ext cx="2190482" cy="88871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049" y="3869473"/>
            <a:ext cx="1859102" cy="50934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9737" y="1254616"/>
            <a:ext cx="3952875" cy="31242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049" y="4857982"/>
            <a:ext cx="5305425" cy="115252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5532" y="4550757"/>
            <a:ext cx="4070487" cy="214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9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Circuitos </a:t>
            </a:r>
            <a:r>
              <a:rPr lang="es-PA" dirty="0" err="1" smtClean="0"/>
              <a:t>Combinacionales</a:t>
            </a:r>
            <a:r>
              <a:rPr lang="es-PA" dirty="0" smtClean="0"/>
              <a:t> Aritméticos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838" y="1271240"/>
            <a:ext cx="11084313" cy="5196468"/>
          </a:xfrm>
        </p:spPr>
        <p:txBody>
          <a:bodyPr>
            <a:normAutofit/>
          </a:bodyPr>
          <a:lstStyle/>
          <a:p>
            <a:r>
              <a:rPr lang="es-PA" dirty="0" smtClean="0"/>
              <a:t>ALU (Circuito Lógico Aritmético)</a:t>
            </a:r>
          </a:p>
          <a:p>
            <a:r>
              <a:rPr lang="es-PA" dirty="0" smtClean="0"/>
              <a:t>Finalmente la ALU también puede ejecutar operaciones de </a:t>
            </a:r>
            <a:r>
              <a:rPr lang="es-PA" dirty="0" err="1" smtClean="0"/>
              <a:t>carry</a:t>
            </a:r>
            <a:endParaRPr lang="es-PA" dirty="0" smtClean="0"/>
          </a:p>
          <a:p>
            <a:r>
              <a:rPr lang="es-PA" dirty="0" smtClean="0"/>
              <a:t>A mayor complejidad mayor la cantidad de unidades a utilizar</a:t>
            </a:r>
          </a:p>
          <a:p>
            <a:r>
              <a:rPr lang="es-PA" dirty="0" smtClean="0"/>
              <a:t>Mayor el costo de energía utilizada</a:t>
            </a:r>
          </a:p>
          <a:p>
            <a:endParaRPr lang="es-PA" dirty="0"/>
          </a:p>
          <a:p>
            <a:r>
              <a:rPr lang="es-PA" dirty="0" smtClean="0"/>
              <a:t>En la práctica se diseña una ALU para balance de complejidad y potencia.  Las aplicaciones se realizan sobre una de menor complejidad y se hacen operaciones recursivas.</a:t>
            </a:r>
          </a:p>
        </p:txBody>
      </p:sp>
    </p:spTree>
    <p:extLst>
      <p:ext uri="{BB962C8B-B14F-4D97-AF65-F5344CB8AC3E}">
        <p14:creationId xmlns:p14="http://schemas.microsoft.com/office/powerpoint/2010/main" val="267631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Circuitos </a:t>
            </a:r>
            <a:r>
              <a:rPr lang="es-PA" dirty="0" err="1" smtClean="0"/>
              <a:t>Combinacionales</a:t>
            </a:r>
            <a:r>
              <a:rPr lang="es-PA" dirty="0" smtClean="0"/>
              <a:t> Aritméticos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838" y="1271240"/>
            <a:ext cx="11084313" cy="5196468"/>
          </a:xfrm>
        </p:spPr>
        <p:txBody>
          <a:bodyPr>
            <a:normAutofit/>
          </a:bodyPr>
          <a:lstStyle/>
          <a:p>
            <a:r>
              <a:rPr lang="es-PA" dirty="0" smtClean="0"/>
              <a:t>Multiplicador</a:t>
            </a:r>
          </a:p>
          <a:p>
            <a:r>
              <a:rPr lang="es-PA" dirty="0" smtClean="0"/>
              <a:t>Multiplicador de 2x2</a:t>
            </a:r>
          </a:p>
          <a:p>
            <a:r>
              <a:rPr lang="es-PA" dirty="0" err="1" smtClean="0"/>
              <a:t>Cicruito</a:t>
            </a:r>
            <a:r>
              <a:rPr lang="es-PA" dirty="0" smtClean="0"/>
              <a:t> que calcula y suma los productos parciales de otros números X y </a:t>
            </a:r>
            <a:r>
              <a:rPr lang="es-PA" dirty="0" err="1" smtClean="0"/>
              <a:t>Y</a:t>
            </a:r>
            <a:r>
              <a:rPr lang="es-PA" dirty="0" smtClean="0"/>
              <a:t>.  El producto de dos números X y </a:t>
            </a:r>
            <a:r>
              <a:rPr lang="es-PA" dirty="0" err="1" smtClean="0"/>
              <a:t>Y</a:t>
            </a:r>
            <a:r>
              <a:rPr lang="es-PA" dirty="0" smtClean="0"/>
              <a:t> es P = X Y</a:t>
            </a:r>
          </a:p>
          <a:p>
            <a:r>
              <a:rPr lang="es-PA" dirty="0" smtClean="0"/>
              <a:t>Considerando X = X[0:1] y </a:t>
            </a:r>
            <a:r>
              <a:rPr lang="es-PA" dirty="0" err="1" smtClean="0"/>
              <a:t>Y</a:t>
            </a:r>
            <a:r>
              <a:rPr lang="es-PA" dirty="0" smtClean="0"/>
              <a:t> = Y[0:1] la multiplicación de estas dos partes 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42" y="3411157"/>
            <a:ext cx="3009900" cy="15811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112418" y="2957463"/>
            <a:ext cx="3561107" cy="418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3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Circuitos </a:t>
            </a:r>
            <a:r>
              <a:rPr lang="es-PA" dirty="0" err="1" smtClean="0"/>
              <a:t>Combinacionales</a:t>
            </a:r>
            <a:r>
              <a:rPr lang="es-PA" dirty="0" smtClean="0"/>
              <a:t> Aritméticos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838" y="1271240"/>
            <a:ext cx="11084313" cy="5196468"/>
          </a:xfrm>
        </p:spPr>
        <p:txBody>
          <a:bodyPr>
            <a:normAutofit/>
          </a:bodyPr>
          <a:lstStyle/>
          <a:p>
            <a:r>
              <a:rPr lang="es-PA" dirty="0" smtClean="0"/>
              <a:t>Multiplicador</a:t>
            </a:r>
          </a:p>
          <a:p>
            <a:r>
              <a:rPr lang="es-PA" dirty="0" smtClean="0"/>
              <a:t>Multiplicador de 4x4</a:t>
            </a:r>
          </a:p>
          <a:p>
            <a:r>
              <a:rPr lang="es-PA" dirty="0" smtClean="0"/>
              <a:t>Este simple multiplicador es basado en corrimientos y sumas.</a:t>
            </a:r>
          </a:p>
          <a:p>
            <a:r>
              <a:rPr lang="es-PA" dirty="0" smtClean="0"/>
              <a:t>Sea X = X[3:0] y Y[3:0]</a:t>
            </a:r>
          </a:p>
          <a:p>
            <a:r>
              <a:rPr lang="es-PA" dirty="0" smtClean="0"/>
              <a:t>Regla general para un multiplicador de este tipo (</a:t>
            </a:r>
            <a:r>
              <a:rPr lang="es-PA" dirty="0" err="1" smtClean="0"/>
              <a:t>nxn</a:t>
            </a:r>
            <a:r>
              <a:rPr lang="es-PA" dirty="0" smtClean="0"/>
              <a:t>)</a:t>
            </a:r>
          </a:p>
          <a:p>
            <a:pPr lvl="1"/>
            <a:r>
              <a:rPr lang="es-PA" dirty="0" smtClean="0"/>
              <a:t>n^2 </a:t>
            </a:r>
            <a:r>
              <a:rPr lang="es-PA" dirty="0" err="1" smtClean="0"/>
              <a:t>ANDs</a:t>
            </a:r>
            <a:endParaRPr lang="es-PA" dirty="0" smtClean="0"/>
          </a:p>
          <a:p>
            <a:pPr lvl="1"/>
            <a:r>
              <a:rPr lang="es-PA" dirty="0" smtClean="0"/>
              <a:t>n HA</a:t>
            </a:r>
          </a:p>
          <a:p>
            <a:pPr lvl="1"/>
            <a:r>
              <a:rPr lang="es-PA" dirty="0" smtClean="0"/>
              <a:t>n^2 - 2n FA</a:t>
            </a:r>
          </a:p>
          <a:p>
            <a:r>
              <a:rPr lang="es-PA" dirty="0" smtClean="0"/>
              <a:t>Los retardos de propagación vienen de los sumadores</a:t>
            </a:r>
          </a:p>
          <a:p>
            <a:pPr lvl="1"/>
            <a:r>
              <a:rPr lang="es-PA" dirty="0" smtClean="0"/>
              <a:t>3n - 4</a:t>
            </a:r>
          </a:p>
          <a:p>
            <a:r>
              <a:rPr lang="es-PA" dirty="0" smtClean="0"/>
              <a:t>De las AND</a:t>
            </a:r>
          </a:p>
          <a:p>
            <a:r>
              <a:rPr lang="es-PA" dirty="0" smtClean="0"/>
              <a:t>Asumiendo </a:t>
            </a:r>
          </a:p>
          <a:p>
            <a:pPr lvl="1"/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3081" y="3392075"/>
            <a:ext cx="4276726" cy="159517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494" y="5944472"/>
            <a:ext cx="3619500" cy="3524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960" y="5896847"/>
            <a:ext cx="408622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3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en </a:t>
            </a:r>
            <a:r>
              <a:rPr lang="es-PA" dirty="0" err="1" smtClean="0"/>
              <a:t>Radix</a:t>
            </a:r>
            <a:r>
              <a:rPr lang="es-PA" dirty="0" smtClean="0"/>
              <a:t> B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0258022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Ejemplo:  Convertir 110101 binario, el número octal 5671 y el número hexadecimal 5CAD a decimales todos</a:t>
            </a:r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14" y="2547937"/>
            <a:ext cx="5687192" cy="93821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13" y="3758953"/>
            <a:ext cx="4650987" cy="115594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13" y="5187703"/>
            <a:ext cx="7035580" cy="113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33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Circuitos </a:t>
            </a:r>
            <a:r>
              <a:rPr lang="es-PA" dirty="0" err="1" smtClean="0"/>
              <a:t>Combinacionales</a:t>
            </a:r>
            <a:r>
              <a:rPr lang="es-PA" dirty="0" smtClean="0"/>
              <a:t> Aritméticos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838" y="1271240"/>
            <a:ext cx="11084313" cy="5196468"/>
          </a:xfrm>
        </p:spPr>
        <p:txBody>
          <a:bodyPr>
            <a:normAutofit/>
          </a:bodyPr>
          <a:lstStyle/>
          <a:p>
            <a:r>
              <a:rPr lang="es-PA" dirty="0" smtClean="0"/>
              <a:t>Multiplicador</a:t>
            </a:r>
          </a:p>
          <a:p>
            <a:r>
              <a:rPr lang="es-PA" dirty="0" smtClean="0"/>
              <a:t>Multiplicador de 4x4</a:t>
            </a:r>
            <a:endParaRPr lang="es-PA" dirty="0"/>
          </a:p>
          <a:p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804" y="2248077"/>
            <a:ext cx="711517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14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Circuitos </a:t>
            </a:r>
            <a:r>
              <a:rPr lang="es-PA" dirty="0" err="1" smtClean="0"/>
              <a:t>Combinacionales</a:t>
            </a:r>
            <a:r>
              <a:rPr lang="es-PA" dirty="0" smtClean="0"/>
              <a:t> Aritméticos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838" y="1271240"/>
            <a:ext cx="11084313" cy="5196468"/>
          </a:xfrm>
        </p:spPr>
        <p:txBody>
          <a:bodyPr>
            <a:normAutofit/>
          </a:bodyPr>
          <a:lstStyle/>
          <a:p>
            <a:r>
              <a:rPr lang="es-PA" dirty="0" smtClean="0"/>
              <a:t>Multiplicador</a:t>
            </a:r>
          </a:p>
          <a:p>
            <a:r>
              <a:rPr lang="es-PA" dirty="0" smtClean="0"/>
              <a:t>Multiplicador de 4x4</a:t>
            </a:r>
          </a:p>
          <a:p>
            <a:r>
              <a:rPr lang="es-PA" dirty="0" smtClean="0"/>
              <a:t>Otro acercamiento modular es la implementación de un multiplicador dado en el siguiente dibujo donde todos son idénticos</a:t>
            </a:r>
          </a:p>
          <a:p>
            <a:r>
              <a:rPr lang="es-PA" dirty="0" smtClean="0"/>
              <a:t>Las ventajas es que es modular y fácil de implementar lógicamente</a:t>
            </a:r>
            <a:endParaRPr lang="es-PA" dirty="0"/>
          </a:p>
          <a:p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144" y="3272809"/>
            <a:ext cx="5386195" cy="343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8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Circuitos </a:t>
            </a:r>
            <a:r>
              <a:rPr lang="es-PA" dirty="0" err="1" smtClean="0"/>
              <a:t>Combinacionales</a:t>
            </a:r>
            <a:r>
              <a:rPr lang="es-PA" dirty="0" smtClean="0"/>
              <a:t> Aritméticos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838" y="1271240"/>
            <a:ext cx="11084313" cy="5196468"/>
          </a:xfrm>
        </p:spPr>
        <p:txBody>
          <a:bodyPr>
            <a:normAutofit/>
          </a:bodyPr>
          <a:lstStyle/>
          <a:p>
            <a:r>
              <a:rPr lang="es-PA" dirty="0" smtClean="0"/>
              <a:t>Multiplicador</a:t>
            </a:r>
          </a:p>
          <a:p>
            <a:r>
              <a:rPr lang="es-PA" dirty="0" smtClean="0"/>
              <a:t>Multiplicador de Números con signos</a:t>
            </a:r>
          </a:p>
          <a:p>
            <a:r>
              <a:rPr lang="es-PA" dirty="0" smtClean="0"/>
              <a:t>Representación sencilla de signo y magnitud (XOR para determinarlo)</a:t>
            </a:r>
          </a:p>
          <a:p>
            <a:r>
              <a:rPr lang="es-PA" dirty="0" smtClean="0"/>
              <a:t>Por otro lado si se utiliza el bit de signo por complemento A2 se usa otro algoritmo</a:t>
            </a:r>
          </a:p>
          <a:p>
            <a:r>
              <a:rPr lang="es-PA" dirty="0" smtClean="0"/>
              <a:t>Siendo los números                                                                          de Xn-1 y Yn-1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760" y="2977081"/>
            <a:ext cx="2495550" cy="6477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994" y="2977081"/>
            <a:ext cx="2276475" cy="6477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747" y="3869474"/>
            <a:ext cx="477202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9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Circuitos </a:t>
            </a:r>
            <a:r>
              <a:rPr lang="es-PA" dirty="0" err="1" smtClean="0"/>
              <a:t>Combinacionales</a:t>
            </a:r>
            <a:r>
              <a:rPr lang="es-PA" dirty="0" smtClean="0"/>
              <a:t> Aritméticos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838" y="1271240"/>
            <a:ext cx="11084313" cy="5196468"/>
          </a:xfrm>
        </p:spPr>
        <p:txBody>
          <a:bodyPr>
            <a:normAutofit/>
          </a:bodyPr>
          <a:lstStyle/>
          <a:p>
            <a:r>
              <a:rPr lang="es-PA" dirty="0" smtClean="0"/>
              <a:t>Multiplicador</a:t>
            </a:r>
          </a:p>
          <a:p>
            <a:r>
              <a:rPr lang="es-PA" dirty="0" smtClean="0"/>
              <a:t>Multiplicador de Números con signos</a:t>
            </a:r>
          </a:p>
          <a:p>
            <a:r>
              <a:rPr lang="es-PA" dirty="0" smtClean="0"/>
              <a:t>La representación de dos números de 4 bits se da como sigue</a:t>
            </a:r>
          </a:p>
          <a:p>
            <a:pPr lvl="1"/>
            <a:r>
              <a:rPr lang="es-PA" dirty="0" smtClean="0"/>
              <a:t>Cada producto parcial lleva su signo</a:t>
            </a:r>
          </a:p>
          <a:p>
            <a:pPr lvl="1"/>
            <a:r>
              <a:rPr lang="es-PA" dirty="0" smtClean="0"/>
              <a:t>Se debe añadir las primeras líneas </a:t>
            </a:r>
          </a:p>
          <a:p>
            <a:pPr lvl="1"/>
            <a:r>
              <a:rPr lang="es-PA" dirty="0" smtClean="0"/>
              <a:t>Seguido se debe hacer una substracción</a:t>
            </a:r>
          </a:p>
          <a:p>
            <a:pPr lvl="1"/>
            <a:endParaRPr lang="es-PA" dirty="0"/>
          </a:p>
          <a:p>
            <a:r>
              <a:rPr lang="es-PA" dirty="0" smtClean="0"/>
              <a:t>Un número A y su negado (!A) sumados</a:t>
            </a:r>
          </a:p>
          <a:p>
            <a:r>
              <a:rPr lang="es-PA" dirty="0" smtClean="0"/>
              <a:t>Es todos los bits a 1, 2^n - 1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076" y="3964053"/>
            <a:ext cx="5553075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4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Circuitos </a:t>
            </a:r>
            <a:r>
              <a:rPr lang="es-PA" dirty="0" err="1" smtClean="0"/>
              <a:t>Combinacionales</a:t>
            </a:r>
            <a:r>
              <a:rPr lang="es-PA" dirty="0" smtClean="0"/>
              <a:t> Aritméticos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838" y="1271240"/>
            <a:ext cx="11084313" cy="5196468"/>
          </a:xfrm>
        </p:spPr>
        <p:txBody>
          <a:bodyPr>
            <a:normAutofit/>
          </a:bodyPr>
          <a:lstStyle/>
          <a:p>
            <a:r>
              <a:rPr lang="es-PA" dirty="0" smtClean="0"/>
              <a:t>Multiplicador</a:t>
            </a:r>
          </a:p>
          <a:p>
            <a:r>
              <a:rPr lang="es-PA" dirty="0" smtClean="0"/>
              <a:t>Multiplicador de Números con signos</a:t>
            </a:r>
          </a:p>
          <a:p>
            <a:r>
              <a:rPr lang="es-PA" dirty="0" smtClean="0"/>
              <a:t>Esto nos lleva a 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37" y="2741901"/>
            <a:ext cx="6285745" cy="186873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37" y="4970153"/>
            <a:ext cx="5618960" cy="15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76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Circuitos </a:t>
            </a:r>
            <a:r>
              <a:rPr lang="es-PA" dirty="0" err="1" smtClean="0"/>
              <a:t>Combinacionales</a:t>
            </a:r>
            <a:r>
              <a:rPr lang="es-PA" dirty="0" smtClean="0"/>
              <a:t> Aritméticos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838" y="1271240"/>
            <a:ext cx="11084313" cy="5196468"/>
          </a:xfrm>
        </p:spPr>
        <p:txBody>
          <a:bodyPr>
            <a:normAutofit/>
          </a:bodyPr>
          <a:lstStyle/>
          <a:p>
            <a:r>
              <a:rPr lang="es-PA" dirty="0" smtClean="0"/>
              <a:t>Multiplicador</a:t>
            </a:r>
          </a:p>
          <a:p>
            <a:r>
              <a:rPr lang="es-PA" dirty="0" smtClean="0"/>
              <a:t>Multiplicador de Números con signos</a:t>
            </a:r>
          </a:p>
          <a:p>
            <a:r>
              <a:rPr lang="es-PA" dirty="0" smtClean="0"/>
              <a:t>La multiplicación de dos números con signo de 4 bits son ordenados de la manera que solo se </a:t>
            </a:r>
            <a:r>
              <a:rPr lang="es-PA" dirty="0" err="1" smtClean="0"/>
              <a:t>realian</a:t>
            </a:r>
            <a:r>
              <a:rPr lang="es-PA" dirty="0" smtClean="0"/>
              <a:t> con operaciones aritméticas (adiciones)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69" y="3102802"/>
            <a:ext cx="6980411" cy="255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1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Circuitos </a:t>
            </a:r>
            <a:r>
              <a:rPr lang="es-PA" dirty="0" err="1" smtClean="0"/>
              <a:t>Combinacionales</a:t>
            </a:r>
            <a:r>
              <a:rPr lang="es-PA" dirty="0" smtClean="0"/>
              <a:t> Aritméticos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838" y="1271240"/>
            <a:ext cx="11084313" cy="5196468"/>
          </a:xfrm>
        </p:spPr>
        <p:txBody>
          <a:bodyPr>
            <a:normAutofit/>
          </a:bodyPr>
          <a:lstStyle/>
          <a:p>
            <a:r>
              <a:rPr lang="es-PA" dirty="0" smtClean="0"/>
              <a:t>Multiplicador</a:t>
            </a:r>
          </a:p>
          <a:p>
            <a:r>
              <a:rPr lang="es-PA" dirty="0" smtClean="0"/>
              <a:t>Multiplicador de Números con signos</a:t>
            </a:r>
          </a:p>
          <a:p>
            <a:r>
              <a:rPr lang="es-PA" dirty="0" smtClean="0"/>
              <a:t>La multiplicación es la suma de los productos parciales</a:t>
            </a:r>
          </a:p>
          <a:p>
            <a:r>
              <a:rPr lang="es-PA" dirty="0" smtClean="0"/>
              <a:t>El algoritmo de </a:t>
            </a:r>
            <a:r>
              <a:rPr lang="es-PA" dirty="0" err="1" smtClean="0"/>
              <a:t>Booth</a:t>
            </a:r>
            <a:r>
              <a:rPr lang="es-PA" dirty="0" smtClean="0"/>
              <a:t> reduce codificando la multiplicación d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Separamos entonces por n/2</a:t>
            </a:r>
            <a:endParaRPr lang="es-PA" dirty="0"/>
          </a:p>
          <a:p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142" y="1112925"/>
            <a:ext cx="4055434" cy="148207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151" y="3150000"/>
            <a:ext cx="5529262" cy="347602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080" y="3150000"/>
            <a:ext cx="2428875" cy="8667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079" y="4826676"/>
            <a:ext cx="4769511" cy="91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56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Circuitos </a:t>
            </a:r>
            <a:r>
              <a:rPr lang="es-PA" dirty="0" err="1" smtClean="0"/>
              <a:t>Combinacionales</a:t>
            </a:r>
            <a:r>
              <a:rPr lang="es-PA" dirty="0" smtClean="0"/>
              <a:t> Aritméticos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838" y="1271240"/>
            <a:ext cx="11084313" cy="5196468"/>
          </a:xfrm>
        </p:spPr>
        <p:txBody>
          <a:bodyPr>
            <a:normAutofit/>
          </a:bodyPr>
          <a:lstStyle/>
          <a:p>
            <a:r>
              <a:rPr lang="es-PA" dirty="0" smtClean="0"/>
              <a:t>Multiplicador</a:t>
            </a:r>
          </a:p>
          <a:p>
            <a:r>
              <a:rPr lang="es-PA" dirty="0" smtClean="0"/>
              <a:t>Multiplicador de Números con signos</a:t>
            </a:r>
          </a:p>
          <a:p>
            <a:r>
              <a:rPr lang="es-PA" dirty="0" smtClean="0"/>
              <a:t>Luego con la siguiente igualdad</a:t>
            </a:r>
          </a:p>
          <a:p>
            <a:r>
              <a:rPr lang="es-PA" dirty="0" smtClean="0"/>
              <a:t>Añadimos un término impar como </a:t>
            </a:r>
            <a:r>
              <a:rPr lang="es-PA" dirty="0" smtClean="0"/>
              <a:t>sigue</a:t>
            </a:r>
          </a:p>
          <a:p>
            <a:endParaRPr lang="es-PA" dirty="0"/>
          </a:p>
          <a:p>
            <a:r>
              <a:rPr lang="es-PA" dirty="0" smtClean="0"/>
              <a:t>Utilizamos la transformación de j-&gt;k+1 para agrupar el primer y el último término en Y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Asumiendo Y_-1 = 0 tenemos</a:t>
            </a:r>
            <a:endParaRPr lang="es-PA" dirty="0" smtClean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803" y="2039064"/>
            <a:ext cx="3848100" cy="4953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576" y="2627730"/>
            <a:ext cx="5362575" cy="7810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91" y="3803910"/>
            <a:ext cx="8181975" cy="11049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/>
          <a:srcRect t="17039" b="7430"/>
          <a:stretch/>
        </p:blipFill>
        <p:spPr>
          <a:xfrm>
            <a:off x="8980480" y="3829668"/>
            <a:ext cx="2628900" cy="104318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0328" y="4947066"/>
            <a:ext cx="4591050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2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Circuitos </a:t>
            </a:r>
            <a:r>
              <a:rPr lang="es-PA" dirty="0" err="1" smtClean="0"/>
              <a:t>Combinacionales</a:t>
            </a:r>
            <a:r>
              <a:rPr lang="es-PA" dirty="0" smtClean="0"/>
              <a:t> Aritméticos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838" y="1271240"/>
            <a:ext cx="11084313" cy="5196468"/>
          </a:xfrm>
        </p:spPr>
        <p:txBody>
          <a:bodyPr>
            <a:normAutofit/>
          </a:bodyPr>
          <a:lstStyle/>
          <a:p>
            <a:r>
              <a:rPr lang="es-PA" dirty="0" smtClean="0"/>
              <a:t>Multiplicador</a:t>
            </a:r>
          </a:p>
          <a:p>
            <a:r>
              <a:rPr lang="es-PA" dirty="0" smtClean="0"/>
              <a:t>Multiplicador de Números con signos</a:t>
            </a:r>
          </a:p>
          <a:p>
            <a:r>
              <a:rPr lang="es-PA" dirty="0" smtClean="0"/>
              <a:t>Y el producto de dos números P = X Y nos queda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Así quedan envueltos 3 bits para obtener los productos parciales </a:t>
            </a:r>
            <a:r>
              <a:rPr lang="es-PA" dirty="0" err="1" smtClean="0"/>
              <a:t>PPj</a:t>
            </a:r>
            <a:endParaRPr lang="es-PA" dirty="0" smtClean="0"/>
          </a:p>
          <a:p>
            <a:pPr lvl="1"/>
            <a:r>
              <a:rPr lang="es-PA" dirty="0" smtClean="0"/>
              <a:t>El valor de las expresiones en paréntesis son 0, +/- 1, +/-2</a:t>
            </a:r>
          </a:p>
          <a:p>
            <a:pPr lvl="1"/>
            <a:r>
              <a:rPr lang="es-PA" dirty="0" smtClean="0"/>
              <a:t>Los productos parciales generados son -2X, -X, 0, X, 2X y su número comparado con la multiplicación ordinaria es reducido a la mitad</a:t>
            </a:r>
          </a:p>
          <a:p>
            <a:pPr lvl="1"/>
            <a:endParaRPr lang="es-PA" dirty="0"/>
          </a:p>
          <a:p>
            <a:r>
              <a:rPr lang="es-PA" dirty="0" smtClean="0"/>
              <a:t>La siguiente tabla representa este algoritmo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255" y="2559340"/>
            <a:ext cx="577215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Circuitos </a:t>
            </a:r>
            <a:r>
              <a:rPr lang="es-PA" dirty="0" err="1" smtClean="0"/>
              <a:t>Combinacionales</a:t>
            </a:r>
            <a:r>
              <a:rPr lang="es-PA" dirty="0" smtClean="0"/>
              <a:t> Aritméticos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838" y="1271240"/>
            <a:ext cx="11084313" cy="5196468"/>
          </a:xfrm>
        </p:spPr>
        <p:txBody>
          <a:bodyPr>
            <a:normAutofit/>
          </a:bodyPr>
          <a:lstStyle/>
          <a:p>
            <a:r>
              <a:rPr lang="es-PA" dirty="0" smtClean="0"/>
              <a:t>Multiplicador</a:t>
            </a:r>
          </a:p>
          <a:p>
            <a:r>
              <a:rPr lang="es-PA" dirty="0" smtClean="0"/>
              <a:t>Multiplicador de Números con </a:t>
            </a:r>
            <a:r>
              <a:rPr lang="es-PA" dirty="0" smtClean="0"/>
              <a:t>signos</a:t>
            </a: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04" y="2145046"/>
            <a:ext cx="9667875" cy="29718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8279" y="2152199"/>
            <a:ext cx="2257698" cy="250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66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Binarios codificados en decimal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0258022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Para representar un número 8421 de tipo binario codificado a decimal cada dígito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.  Dar la representación de BCD de los números 90 y 873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Tabla que representa algunas conversiones BCD</a:t>
            </a:r>
          </a:p>
          <a:p>
            <a:r>
              <a:rPr lang="es-PA" dirty="0" smtClean="0"/>
              <a:t>Notar que con “n” bits podemos representar </a:t>
            </a:r>
          </a:p>
          <a:p>
            <a:r>
              <a:rPr lang="es-PA" dirty="0" smtClean="0"/>
              <a:t>números entre 0 10^(n/4) - 1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7" y="3031633"/>
            <a:ext cx="3174423" cy="7429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77" y="3946032"/>
            <a:ext cx="3991197" cy="7429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295" y="3031633"/>
            <a:ext cx="396240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8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Circuitos </a:t>
            </a:r>
            <a:r>
              <a:rPr lang="es-PA" dirty="0" err="1" smtClean="0"/>
              <a:t>Combinacionales</a:t>
            </a:r>
            <a:r>
              <a:rPr lang="es-PA" dirty="0" smtClean="0"/>
              <a:t> Aritméticos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838" y="1271240"/>
            <a:ext cx="11084313" cy="5196468"/>
          </a:xfrm>
        </p:spPr>
        <p:txBody>
          <a:bodyPr>
            <a:normAutofit/>
          </a:bodyPr>
          <a:lstStyle/>
          <a:p>
            <a:r>
              <a:rPr lang="es-PA" dirty="0" smtClean="0"/>
              <a:t>Divisor</a:t>
            </a:r>
          </a:p>
          <a:p>
            <a:r>
              <a:rPr lang="es-PA" dirty="0" smtClean="0"/>
              <a:t>El divisor de un número A de m bits por un numero divisor D de n bits generalmente tiene un cociente Q y un residuo R A = </a:t>
            </a:r>
            <a:r>
              <a:rPr lang="es-PA" dirty="0" err="1" smtClean="0"/>
              <a:t>QxD</a:t>
            </a:r>
            <a:r>
              <a:rPr lang="es-PA" dirty="0" smtClean="0"/>
              <a:t> + R</a:t>
            </a:r>
          </a:p>
          <a:p>
            <a:r>
              <a:rPr lang="es-PA" dirty="0" smtClean="0"/>
              <a:t>Si el dividendo de 2^n bits de un divisor D de n bits el algoritmo obtenido es </a:t>
            </a:r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661" y="3052297"/>
            <a:ext cx="5643434" cy="301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5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Circuitos </a:t>
            </a:r>
            <a:r>
              <a:rPr lang="es-PA" dirty="0" err="1" smtClean="0"/>
              <a:t>Combinacionales</a:t>
            </a:r>
            <a:r>
              <a:rPr lang="es-PA" dirty="0" smtClean="0"/>
              <a:t> Aritméticos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838" y="1271240"/>
            <a:ext cx="11084313" cy="5196468"/>
          </a:xfrm>
        </p:spPr>
        <p:txBody>
          <a:bodyPr>
            <a:normAutofit/>
          </a:bodyPr>
          <a:lstStyle/>
          <a:p>
            <a:r>
              <a:rPr lang="es-PA" dirty="0" smtClean="0"/>
              <a:t>Divisor</a:t>
            </a:r>
          </a:p>
          <a:p>
            <a:r>
              <a:rPr lang="es-PA" dirty="0" err="1" smtClean="0"/>
              <a:t>Desoues</a:t>
            </a:r>
            <a:r>
              <a:rPr lang="es-PA" dirty="0" smtClean="0"/>
              <a:t> de la ultima iteración Q = Qn-1 … Q2Q1Q0 es el cociente y R(0) el resto</a:t>
            </a:r>
          </a:p>
          <a:p>
            <a:r>
              <a:rPr lang="es-PA" dirty="0" smtClean="0"/>
              <a:t>El siguiente es el circuito divisor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El divisor es para n = 4, tiene celdas de restas controladas, un sustractor y un multiplexor de 2:1 además de lógicas en OR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931" y="2154293"/>
            <a:ext cx="6391507" cy="343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42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Circuitos </a:t>
            </a:r>
            <a:r>
              <a:rPr lang="es-PA" dirty="0" err="1" smtClean="0"/>
              <a:t>Combinacionales</a:t>
            </a:r>
            <a:r>
              <a:rPr lang="es-PA" dirty="0" smtClean="0"/>
              <a:t> Aritméticos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838" y="1271240"/>
            <a:ext cx="11084313" cy="5196468"/>
          </a:xfrm>
        </p:spPr>
        <p:txBody>
          <a:bodyPr>
            <a:normAutofit/>
          </a:bodyPr>
          <a:lstStyle/>
          <a:p>
            <a:r>
              <a:rPr lang="es-PA" dirty="0" smtClean="0"/>
              <a:t>Divisor</a:t>
            </a:r>
          </a:p>
          <a:p>
            <a:r>
              <a:rPr lang="es-PA" dirty="0" smtClean="0"/>
              <a:t>En general la división de n bits requiere n^2 CS y n OR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38" y="2248077"/>
            <a:ext cx="7145491" cy="347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45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Circuitos </a:t>
            </a:r>
            <a:r>
              <a:rPr lang="es-PA" dirty="0" err="1" smtClean="0"/>
              <a:t>Combinacionales</a:t>
            </a:r>
            <a:r>
              <a:rPr lang="es-PA" dirty="0" smtClean="0"/>
              <a:t> Aritméticos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838" y="1271240"/>
            <a:ext cx="11084313" cy="5196468"/>
          </a:xfrm>
        </p:spPr>
        <p:txBody>
          <a:bodyPr>
            <a:normAutofit/>
          </a:bodyPr>
          <a:lstStyle/>
          <a:p>
            <a:r>
              <a:rPr lang="es-PA" dirty="0" smtClean="0"/>
              <a:t>Divisor</a:t>
            </a:r>
          </a:p>
          <a:p>
            <a:r>
              <a:rPr lang="es-PA" dirty="0" smtClean="0"/>
              <a:t>El siguiente es otro método que puede ser adoptado de división sin restauración de la división</a:t>
            </a:r>
          </a:p>
          <a:p>
            <a:r>
              <a:rPr lang="es-PA" dirty="0" smtClean="0"/>
              <a:t>Ventaja</a:t>
            </a:r>
          </a:p>
          <a:p>
            <a:pPr lvl="1"/>
            <a:r>
              <a:rPr lang="es-PA" dirty="0" smtClean="0"/>
              <a:t>Reduce el número de operaciones de adición y </a:t>
            </a:r>
            <a:r>
              <a:rPr lang="es-PA" dirty="0" err="1" smtClean="0"/>
              <a:t>sustración</a:t>
            </a:r>
            <a:endParaRPr lang="es-PA" dirty="0" smtClean="0"/>
          </a:p>
          <a:p>
            <a:pPr lvl="1"/>
            <a:r>
              <a:rPr lang="es-PA" dirty="0" smtClean="0"/>
              <a:t>Acelera cuando el cociente contiene muchos ceros</a:t>
            </a:r>
          </a:p>
          <a:p>
            <a:r>
              <a:rPr lang="es-PA" dirty="0" smtClean="0"/>
              <a:t>Desventaja</a:t>
            </a:r>
          </a:p>
          <a:p>
            <a:pPr lvl="1"/>
            <a:r>
              <a:rPr lang="es-PA" dirty="0" smtClean="0"/>
              <a:t>Requiere una etapa adicional por corrección del  </a:t>
            </a:r>
          </a:p>
        </p:txBody>
      </p:sp>
    </p:spTree>
    <p:extLst>
      <p:ext uri="{BB962C8B-B14F-4D97-AF65-F5344CB8AC3E}">
        <p14:creationId xmlns:p14="http://schemas.microsoft.com/office/powerpoint/2010/main" val="141326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Circuitos </a:t>
            </a:r>
            <a:r>
              <a:rPr lang="es-PA" dirty="0" err="1" smtClean="0"/>
              <a:t>Combinacionales</a:t>
            </a:r>
            <a:r>
              <a:rPr lang="es-PA" dirty="0" smtClean="0"/>
              <a:t> Aritméticos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838" y="1271240"/>
            <a:ext cx="11084313" cy="5196468"/>
          </a:xfrm>
        </p:spPr>
        <p:txBody>
          <a:bodyPr>
            <a:normAutofit/>
          </a:bodyPr>
          <a:lstStyle/>
          <a:p>
            <a:r>
              <a:rPr lang="es-PA" dirty="0" smtClean="0"/>
              <a:t>Divisor</a:t>
            </a:r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883" y="1424507"/>
            <a:ext cx="752475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7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Circuitos </a:t>
            </a:r>
            <a:r>
              <a:rPr lang="es-PA" dirty="0" err="1" smtClean="0"/>
              <a:t>Combinacionales</a:t>
            </a:r>
            <a:r>
              <a:rPr lang="es-PA" dirty="0" smtClean="0"/>
              <a:t> Aritméticos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838" y="1271240"/>
            <a:ext cx="11084313" cy="5196468"/>
          </a:xfrm>
        </p:spPr>
        <p:txBody>
          <a:bodyPr>
            <a:normAutofit/>
          </a:bodyPr>
          <a:lstStyle/>
          <a:p>
            <a:r>
              <a:rPr lang="es-PA" dirty="0" smtClean="0"/>
              <a:t>Divisor</a:t>
            </a:r>
          </a:p>
          <a:p>
            <a:r>
              <a:rPr lang="es-PA" dirty="0" smtClean="0"/>
              <a:t>Inicialmente el residuo parcial toma el valor del dividendo</a:t>
            </a:r>
          </a:p>
          <a:p>
            <a:r>
              <a:rPr lang="es-PA" dirty="0" smtClean="0"/>
              <a:t>Asumimos D &gt; 0 y R(i + 1) &lt; D el residuo parcial de R(i + 1) (i = 0, 1, 2, .., n – 1)</a:t>
            </a:r>
          </a:p>
          <a:p>
            <a:r>
              <a:rPr lang="es-PA" dirty="0" smtClean="0"/>
              <a:t>Las operaciones intermedias son substracciones o adiciones dependiendo del residuo parcial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El correspondiente cociente es: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761" y="3053281"/>
            <a:ext cx="3810000" cy="895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761" y="4648432"/>
            <a:ext cx="387667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2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Circuitos </a:t>
            </a:r>
            <a:r>
              <a:rPr lang="es-PA" dirty="0" err="1" smtClean="0"/>
              <a:t>Combinacionales</a:t>
            </a:r>
            <a:r>
              <a:rPr lang="es-PA" dirty="0" smtClean="0"/>
              <a:t> Aritméticos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838" y="1271240"/>
            <a:ext cx="11084313" cy="5196468"/>
          </a:xfrm>
        </p:spPr>
        <p:txBody>
          <a:bodyPr>
            <a:normAutofit/>
          </a:bodyPr>
          <a:lstStyle/>
          <a:p>
            <a:r>
              <a:rPr lang="es-PA" dirty="0" smtClean="0"/>
              <a:t>Divisor</a:t>
            </a:r>
          </a:p>
          <a:p>
            <a:r>
              <a:rPr lang="es-PA" dirty="0" smtClean="0"/>
              <a:t>Para división sin restauración el residuo parcial es negativo cuando </a:t>
            </a:r>
          </a:p>
          <a:p>
            <a:r>
              <a:rPr lang="es-PA" dirty="0" smtClean="0"/>
              <a:t>Pero en vez de estar </a:t>
            </a:r>
            <a:r>
              <a:rPr lang="es-PA" dirty="0" err="1" smtClean="0"/>
              <a:t>restarado</a:t>
            </a:r>
            <a:r>
              <a:rPr lang="es-PA" dirty="0" smtClean="0"/>
              <a:t> a su valor previo 2R(i) y ser transformado a la relación</a:t>
            </a:r>
          </a:p>
          <a:p>
            <a:r>
              <a:rPr lang="es-PA" dirty="0"/>
              <a:t> </a:t>
            </a:r>
            <a:r>
              <a:rPr lang="es-PA" dirty="0" smtClean="0"/>
              <a:t>                                    se mantiene sin cambio y es corregido en cada iteración</a:t>
            </a:r>
          </a:p>
          <a:p>
            <a:r>
              <a:rPr lang="es-PA" dirty="0" err="1" smtClean="0"/>
              <a:t>Asi</a:t>
            </a:r>
            <a:r>
              <a:rPr lang="es-PA" dirty="0" smtClean="0"/>
              <a:t> pasa a ser                                               </a:t>
            </a:r>
          </a:p>
          <a:p>
            <a:r>
              <a:rPr lang="es-PA" dirty="0" smtClean="0"/>
              <a:t>Los resultados son idénticos para la división.</a:t>
            </a:r>
          </a:p>
          <a:p>
            <a:r>
              <a:rPr lang="es-PA" dirty="0" smtClean="0"/>
              <a:t>Pero la corrección para el </a:t>
            </a:r>
            <a:r>
              <a:rPr lang="es-PA" dirty="0" err="1" smtClean="0"/>
              <a:t>residuio</a:t>
            </a:r>
            <a:r>
              <a:rPr lang="es-PA" dirty="0" smtClean="0"/>
              <a:t> final es requerido en el caso de división para cuando el resultado parcial es negativo</a:t>
            </a:r>
          </a:p>
          <a:p>
            <a:r>
              <a:rPr lang="es-PA" dirty="0" smtClean="0"/>
              <a:t>El valor se obtiene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9407" y="1741355"/>
            <a:ext cx="1019175" cy="3333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81" y="2632208"/>
            <a:ext cx="2495550" cy="2952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618" y="3086878"/>
            <a:ext cx="3073911" cy="28079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5231" y="4703142"/>
            <a:ext cx="15240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98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Circuitos </a:t>
            </a:r>
            <a:r>
              <a:rPr lang="es-PA" dirty="0" err="1" smtClean="0"/>
              <a:t>Combinacionales</a:t>
            </a:r>
            <a:r>
              <a:rPr lang="es-PA" dirty="0" smtClean="0"/>
              <a:t> Aritméticos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838" y="1271240"/>
            <a:ext cx="11084313" cy="5196468"/>
          </a:xfrm>
        </p:spPr>
        <p:txBody>
          <a:bodyPr>
            <a:normAutofit/>
          </a:bodyPr>
          <a:lstStyle/>
          <a:p>
            <a:r>
              <a:rPr lang="es-PA" dirty="0" smtClean="0"/>
              <a:t>Divisor</a:t>
            </a:r>
          </a:p>
          <a:p>
            <a:r>
              <a:rPr lang="es-PA" dirty="0" smtClean="0"/>
              <a:t>Algoritmo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686" y="1853300"/>
            <a:ext cx="7966609" cy="345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8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Circuitos </a:t>
            </a:r>
            <a:r>
              <a:rPr lang="es-PA" dirty="0" err="1" smtClean="0"/>
              <a:t>Combinacionales</a:t>
            </a:r>
            <a:r>
              <a:rPr lang="es-PA" dirty="0" smtClean="0"/>
              <a:t> Aritméticos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838" y="1271240"/>
            <a:ext cx="11084313" cy="5196468"/>
          </a:xfrm>
        </p:spPr>
        <p:txBody>
          <a:bodyPr>
            <a:normAutofit/>
          </a:bodyPr>
          <a:lstStyle/>
          <a:p>
            <a:r>
              <a:rPr lang="es-PA" dirty="0" smtClean="0"/>
              <a:t>Divisor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133" y="1429555"/>
            <a:ext cx="7872296" cy="489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9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976837"/>
          </a:xfrm>
        </p:spPr>
        <p:txBody>
          <a:bodyPr/>
          <a:lstStyle/>
          <a:p>
            <a:r>
              <a:rPr lang="es-PA" dirty="0" smtClean="0"/>
              <a:t>Circuitos </a:t>
            </a:r>
            <a:r>
              <a:rPr lang="es-PA" dirty="0" err="1" smtClean="0"/>
              <a:t>Combinacionales</a:t>
            </a:r>
            <a:r>
              <a:rPr lang="es-PA" dirty="0" smtClean="0"/>
              <a:t> Aritméticos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838" y="1271240"/>
            <a:ext cx="11084313" cy="5196468"/>
          </a:xfrm>
        </p:spPr>
        <p:txBody>
          <a:bodyPr>
            <a:normAutofit/>
          </a:bodyPr>
          <a:lstStyle/>
          <a:p>
            <a:r>
              <a:rPr lang="es-PA" dirty="0" smtClean="0"/>
              <a:t>Divisor</a:t>
            </a:r>
          </a:p>
          <a:p>
            <a:r>
              <a:rPr lang="es-PA" dirty="0" smtClean="0"/>
              <a:t>Cada línea esta compuesta de un FA y una XOR que puede hacer la </a:t>
            </a:r>
            <a:r>
              <a:rPr lang="es-PA" dirty="0" err="1" smtClean="0"/>
              <a:t>substraccion</a:t>
            </a:r>
            <a:r>
              <a:rPr lang="es-PA" dirty="0" smtClean="0"/>
              <a:t> o la adición en base al estado aplicado a una de las entradas de la XOR</a:t>
            </a:r>
          </a:p>
          <a:p>
            <a:r>
              <a:rPr lang="es-PA" dirty="0" smtClean="0"/>
              <a:t>La substracción se realiza por medio de </a:t>
            </a:r>
            <a:r>
              <a:rPr lang="es-PA" dirty="0" err="1" smtClean="0"/>
              <a:t>XORs</a:t>
            </a:r>
            <a:endParaRPr lang="es-PA" dirty="0" smtClean="0"/>
          </a:p>
          <a:p>
            <a:r>
              <a:rPr lang="es-PA" dirty="0" smtClean="0"/>
              <a:t>Es del tipo complemento A2</a:t>
            </a:r>
          </a:p>
          <a:p>
            <a:r>
              <a:rPr lang="es-PA" dirty="0" smtClean="0"/>
              <a:t>Cada bit del cociente correspondiente se va al </a:t>
            </a:r>
            <a:r>
              <a:rPr lang="es-PA" dirty="0" err="1" smtClean="0"/>
              <a:t>carry</a:t>
            </a:r>
            <a:r>
              <a:rPr lang="es-PA" dirty="0" smtClean="0"/>
              <a:t> </a:t>
            </a:r>
            <a:r>
              <a:rPr lang="es-PA" dirty="0" err="1" smtClean="0"/>
              <a:t>out</a:t>
            </a:r>
            <a:r>
              <a:rPr lang="es-PA" dirty="0" smtClean="0"/>
              <a:t> generado a la siguiente celda del CAS</a:t>
            </a:r>
          </a:p>
          <a:p>
            <a:r>
              <a:rPr lang="es-PA" dirty="0" smtClean="0"/>
              <a:t>Este </a:t>
            </a:r>
            <a:r>
              <a:rPr lang="es-PA" dirty="0" err="1" smtClean="0"/>
              <a:t>reoresenta</a:t>
            </a:r>
            <a:r>
              <a:rPr lang="es-PA" dirty="0" smtClean="0"/>
              <a:t> el </a:t>
            </a:r>
            <a:r>
              <a:rPr lang="es-PA" dirty="0" err="1" smtClean="0"/>
              <a:t>correppondinete</a:t>
            </a:r>
            <a:r>
              <a:rPr lang="es-PA" dirty="0" smtClean="0"/>
              <a:t> complemento del bit de signo del residuo parcial</a:t>
            </a:r>
            <a:endParaRPr lang="es-PA" dirty="0" smtClean="0"/>
          </a:p>
          <a:p>
            <a:r>
              <a:rPr lang="es-PA" dirty="0" smtClean="0"/>
              <a:t>Cuando el último bit del cociente es 0 el último elemento es negativo y se debe corregir por medio de la adición</a:t>
            </a:r>
          </a:p>
          <a:p>
            <a:endParaRPr lang="es-PA" dirty="0"/>
          </a:p>
          <a:p>
            <a:r>
              <a:rPr lang="es-PA" dirty="0" smtClean="0"/>
              <a:t>Para una división de un número de 2 bit A siendo de </a:t>
            </a:r>
            <a:r>
              <a:rPr lang="es-PA" dirty="0" err="1" smtClean="0"/>
              <a:t>nbit</a:t>
            </a:r>
            <a:r>
              <a:rPr lang="es-PA" dirty="0" smtClean="0"/>
              <a:t>, D, y obteniendo un cociente Q y </a:t>
            </a:r>
            <a:r>
              <a:rPr lang="es-PA" dirty="0" err="1" smtClean="0"/>
              <a:t>remainder</a:t>
            </a:r>
            <a:r>
              <a:rPr lang="es-PA" dirty="0" smtClean="0"/>
              <a:t> R de n-bits  se necesitan (n + 1)^2 CAS, n + 1 FA y </a:t>
            </a:r>
            <a:r>
              <a:rPr lang="es-PA" smtClean="0"/>
              <a:t>ANDs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9976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números con signo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Tenemos varias maneras de representar el mismo número en sistemas digitales:</a:t>
            </a:r>
          </a:p>
          <a:p>
            <a:pPr lvl="1"/>
            <a:r>
              <a:rPr lang="es-PA" dirty="0" smtClean="0"/>
              <a:t>Magnitud y Signo (SM)</a:t>
            </a:r>
          </a:p>
          <a:p>
            <a:pPr lvl="1"/>
            <a:r>
              <a:rPr lang="es-PA" dirty="0" smtClean="0"/>
              <a:t>Complemento A2 (2C)</a:t>
            </a:r>
          </a:p>
          <a:p>
            <a:pPr lvl="1"/>
            <a:r>
              <a:rPr lang="es-PA" dirty="0" smtClean="0"/>
              <a:t>Exceso-E (XSE)</a:t>
            </a:r>
          </a:p>
          <a:p>
            <a:r>
              <a:rPr lang="es-PA" dirty="0" smtClean="0"/>
              <a:t>Representación magnitud signo. 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:  Utilizando 8 bits represente en magnitud signo los números decimales 55, -60 y 0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El valor de un número decimal con n bits es</a:t>
            </a:r>
          </a:p>
          <a:p>
            <a:r>
              <a:rPr lang="es-PA" dirty="0" smtClean="0"/>
              <a:t>Esta representación tiene dos problemas</a:t>
            </a:r>
          </a:p>
          <a:p>
            <a:pPr lvl="1"/>
            <a:r>
              <a:rPr lang="es-PA" dirty="0" smtClean="0"/>
              <a:t>El 0 con dos signos</a:t>
            </a:r>
          </a:p>
          <a:p>
            <a:pPr lvl="1"/>
            <a:r>
              <a:rPr lang="es-PA" dirty="0" smtClean="0"/>
              <a:t>No es la representación apropiada cuando uno de los números es negativo, para esto es mejor 2C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3649415"/>
            <a:ext cx="5310836" cy="134168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767" y="3702471"/>
            <a:ext cx="4587633" cy="61778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767" y="4412050"/>
            <a:ext cx="2057289" cy="72256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700" y="5226120"/>
            <a:ext cx="207645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81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6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18926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Complemento A2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El </a:t>
            </a:r>
            <a:r>
              <a:rPr lang="es-PA" dirty="0" err="1" smtClean="0"/>
              <a:t>complento</a:t>
            </a:r>
            <a:r>
              <a:rPr lang="es-PA" dirty="0" smtClean="0"/>
              <a:t> A2 de un número de n bits corresponde al complemento de 2^n y su número en valor absoluto.</a:t>
            </a:r>
          </a:p>
          <a:p>
            <a:r>
              <a:rPr lang="es-PA" dirty="0" smtClean="0"/>
              <a:t>Determinar el </a:t>
            </a:r>
            <a:r>
              <a:rPr lang="es-PA" dirty="0" err="1" smtClean="0"/>
              <a:t>complement</a:t>
            </a:r>
            <a:r>
              <a:rPr lang="es-PA" dirty="0" smtClean="0"/>
              <a:t> A2 de 8 bits de los números 90 y -120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Similarmente se puede conseguir el complemento A2 del número tomando el complemento A1 y luego sumándole 1 (ignorando el bit de </a:t>
            </a:r>
            <a:r>
              <a:rPr lang="es-PA" dirty="0" err="1" smtClean="0"/>
              <a:t>sobreflujo</a:t>
            </a:r>
            <a:r>
              <a:rPr lang="es-PA" dirty="0" smtClean="0"/>
              <a:t>).</a:t>
            </a:r>
            <a:endParaRPr lang="es-PA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2924174"/>
            <a:ext cx="4184734" cy="6000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87" y="3592266"/>
            <a:ext cx="8621770" cy="59873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87" y="4944814"/>
            <a:ext cx="3948114" cy="95085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2922" y="4936630"/>
            <a:ext cx="3184010" cy="95903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7710" y="5971869"/>
            <a:ext cx="3458400" cy="80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0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Complemento A2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Ejemplo:  Encontrar el complemento A2 de -120 usando 8 bits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Con este caso superior podemos representar números negativos de -2^(n-1) a 2^(n-1)-1</a:t>
            </a:r>
          </a:p>
          <a:p>
            <a:r>
              <a:rPr lang="es-PA" dirty="0" smtClean="0"/>
              <a:t>El valor más alto positivo de 8 bits será 127 y el más negativo -128</a:t>
            </a:r>
          </a:p>
          <a:p>
            <a:r>
              <a:rPr lang="es-PA" dirty="0" smtClean="0"/>
              <a:t>Nota:  Para obtener el complemento A2 de la representación binaria se debe:</a:t>
            </a:r>
          </a:p>
          <a:p>
            <a:pPr lvl="1"/>
            <a:r>
              <a:rPr lang="es-PA" dirty="0" smtClean="0"/>
              <a:t>Identificar el primer bit en 1 de derecha a izquierda</a:t>
            </a:r>
          </a:p>
          <a:p>
            <a:pPr lvl="1"/>
            <a:r>
              <a:rPr lang="es-PA" dirty="0" smtClean="0"/>
              <a:t>Tomar el complemento A1 para cada bit identificado desde allí hasta la izquierda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7" y="2041309"/>
            <a:ext cx="4981173" cy="13275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912" y="2194470"/>
            <a:ext cx="2669860" cy="51062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77" y="3554164"/>
            <a:ext cx="3024635" cy="9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1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Complemento A2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Ejemplo:  Complemento A2 de los siguientes números -10 y -119</a:t>
            </a:r>
            <a:endParaRPr lang="es-PA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987" y="2219324"/>
            <a:ext cx="5932114" cy="5238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99" y="2972100"/>
            <a:ext cx="4596967" cy="137368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8724" y="2972100"/>
            <a:ext cx="5032986" cy="137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77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Exceso E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Otros sistemas usan Exceso E para representar números negativos</a:t>
            </a:r>
          </a:p>
          <a:p>
            <a:r>
              <a:rPr lang="es-PA" dirty="0" smtClean="0"/>
              <a:t>Exceso E</a:t>
            </a:r>
          </a:p>
          <a:p>
            <a:pPr lvl="1"/>
            <a:r>
              <a:rPr lang="es-PA" dirty="0" smtClean="0"/>
              <a:t>Un número de n bits que su valor es N</a:t>
            </a:r>
          </a:p>
          <a:p>
            <a:pPr lvl="1"/>
            <a:r>
              <a:rPr lang="es-PA" dirty="0" smtClean="0"/>
              <a:t>0 &lt;= N &lt;= </a:t>
            </a:r>
            <a:r>
              <a:rPr lang="es-PA" dirty="0" err="1" smtClean="0"/>
              <a:t>Nmax</a:t>
            </a:r>
            <a:r>
              <a:rPr lang="es-PA" dirty="0" smtClean="0"/>
              <a:t> = 2^n – 1</a:t>
            </a:r>
          </a:p>
          <a:p>
            <a:pPr lvl="1"/>
            <a:r>
              <a:rPr lang="es-PA" dirty="0" smtClean="0"/>
              <a:t>Representado por el entero N – E donde E es el código de exceso</a:t>
            </a:r>
          </a:p>
          <a:p>
            <a:pPr lvl="1"/>
            <a:r>
              <a:rPr lang="es-PA" dirty="0" smtClean="0"/>
              <a:t>Rango = -E a </a:t>
            </a:r>
            <a:r>
              <a:rPr lang="es-PA" dirty="0" err="1" smtClean="0"/>
              <a:t>Nmax</a:t>
            </a:r>
            <a:r>
              <a:rPr lang="es-PA" dirty="0" smtClean="0"/>
              <a:t> – E.</a:t>
            </a:r>
          </a:p>
          <a:p>
            <a:pPr lvl="1"/>
            <a:r>
              <a:rPr lang="es-PA" dirty="0" smtClean="0"/>
              <a:t>El valor del offset es E = 2^(n – 1) o E = 2^(n – 1) – 1</a:t>
            </a:r>
          </a:p>
          <a:p>
            <a:pPr lvl="1"/>
            <a:endParaRPr lang="es-PA" dirty="0"/>
          </a:p>
          <a:p>
            <a:r>
              <a:rPr lang="es-PA" dirty="0" smtClean="0"/>
              <a:t>Caso cuando exceso E = 2^(n – 1)</a:t>
            </a:r>
          </a:p>
          <a:p>
            <a:r>
              <a:rPr lang="es-PA" dirty="0" smtClean="0"/>
              <a:t>Cualquier número N de rango -2^(n – 1) a 2^(n – 1)</a:t>
            </a:r>
          </a:p>
        </p:txBody>
      </p:sp>
    </p:spTree>
    <p:extLst>
      <p:ext uri="{BB962C8B-B14F-4D97-AF65-F5344CB8AC3E}">
        <p14:creationId xmlns:p14="http://schemas.microsoft.com/office/powerpoint/2010/main" val="44335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0803" y="1309575"/>
            <a:ext cx="11088688" cy="5344237"/>
          </a:xfrm>
        </p:spPr>
        <p:txBody>
          <a:bodyPr>
            <a:normAutofit/>
          </a:bodyPr>
          <a:lstStyle/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quizzes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</a:t>
            </a:r>
            <a:r>
              <a:rPr lang="en-US" dirty="0" err="1" smtClean="0"/>
              <a:t>moodle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avisará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realizará</a:t>
            </a:r>
            <a:r>
              <a:rPr lang="en-US" dirty="0" smtClean="0"/>
              <a:t> el quiz el </a:t>
            </a:r>
            <a:r>
              <a:rPr lang="en-US" dirty="0" err="1" smtClean="0"/>
              <a:t>día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.  Sin embargo </a:t>
            </a:r>
            <a:r>
              <a:rPr lang="en-US" dirty="0" err="1" smtClean="0"/>
              <a:t>esto</a:t>
            </a:r>
            <a:r>
              <a:rPr lang="en-US" dirty="0" smtClean="0"/>
              <a:t> no </a:t>
            </a:r>
            <a:r>
              <a:rPr lang="en-US" dirty="0" err="1" smtClean="0"/>
              <a:t>significa</a:t>
            </a:r>
            <a:r>
              <a:rPr lang="en-US" dirty="0" smtClean="0"/>
              <a:t> que no </a:t>
            </a:r>
            <a:r>
              <a:rPr lang="en-US" dirty="0" err="1" smtClean="0"/>
              <a:t>deban</a:t>
            </a:r>
            <a:r>
              <a:rPr lang="en-US" dirty="0" smtClean="0"/>
              <a:t> </a:t>
            </a:r>
            <a:r>
              <a:rPr lang="en-US" dirty="0" err="1" smtClean="0"/>
              <a:t>revisar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Moodle </a:t>
            </a:r>
            <a:r>
              <a:rPr lang="en-US" dirty="0" err="1" smtClean="0"/>
              <a:t>siempre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Quiz no </a:t>
            </a:r>
            <a:r>
              <a:rPr lang="en-US" dirty="0" err="1" smtClean="0"/>
              <a:t>realizado</a:t>
            </a:r>
            <a:r>
              <a:rPr lang="en-US" dirty="0" smtClean="0"/>
              <a:t>  = 0</a:t>
            </a:r>
          </a:p>
          <a:p>
            <a:pPr lvl="1"/>
            <a:r>
              <a:rPr lang="en-US" dirty="0" smtClean="0"/>
              <a:t>El quiz no se </a:t>
            </a:r>
            <a:r>
              <a:rPr lang="en-US" dirty="0" err="1" smtClean="0"/>
              <a:t>repite</a:t>
            </a:r>
            <a:r>
              <a:rPr lang="en-US" dirty="0" smtClean="0"/>
              <a:t>.  </a:t>
            </a:r>
            <a:r>
              <a:rPr lang="en-US" dirty="0" err="1" smtClean="0"/>
              <a:t>Asegurese</a:t>
            </a:r>
            <a:r>
              <a:rPr lang="en-US" dirty="0" smtClean="0"/>
              <a:t> de </a:t>
            </a:r>
            <a:r>
              <a:rPr lang="en-US" dirty="0" err="1" smtClean="0"/>
              <a:t>enviar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respuestas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El quiz dura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semana</a:t>
            </a:r>
            <a:r>
              <a:rPr lang="en-US" dirty="0" smtClean="0"/>
              <a:t>, 8 horas </a:t>
            </a:r>
            <a:r>
              <a:rPr lang="en-US" dirty="0" err="1" smtClean="0"/>
              <a:t>desde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inicio</a:t>
            </a:r>
            <a:endParaRPr lang="en-US" dirty="0" smtClean="0"/>
          </a:p>
          <a:p>
            <a:r>
              <a:rPr lang="en-US" dirty="0" err="1" smtClean="0"/>
              <a:t>Entregar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el </a:t>
            </a:r>
            <a:r>
              <a:rPr lang="en-US" dirty="0" err="1" smtClean="0"/>
              <a:t>días</a:t>
            </a:r>
            <a:r>
              <a:rPr lang="en-US" dirty="0" smtClean="0"/>
              <a:t> de </a:t>
            </a:r>
            <a:r>
              <a:rPr lang="en-US" dirty="0" err="1" smtClean="0"/>
              <a:t>entrega</a:t>
            </a:r>
            <a:endParaRPr lang="en-US" dirty="0" smtClean="0"/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semana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</a:t>
            </a:r>
            <a:r>
              <a:rPr lang="en-US" dirty="0"/>
              <a:t>2</a:t>
            </a:r>
            <a:r>
              <a:rPr lang="en-US" dirty="0" smtClean="0"/>
              <a:t>5% </a:t>
            </a:r>
            <a:r>
              <a:rPr lang="en-US" dirty="0" err="1" smtClean="0"/>
              <a:t>menos</a:t>
            </a:r>
            <a:endParaRPr lang="en-US" dirty="0" smtClean="0"/>
          </a:p>
          <a:p>
            <a:pPr lvl="1"/>
            <a:r>
              <a:rPr lang="en-US" dirty="0" smtClean="0"/>
              <a:t>2 </a:t>
            </a:r>
            <a:r>
              <a:rPr lang="en-US" dirty="0" err="1" smtClean="0"/>
              <a:t>semanas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sin derecho a nota</a:t>
            </a:r>
          </a:p>
          <a:p>
            <a:pPr lvl="1"/>
            <a:r>
              <a:rPr lang="en-US" dirty="0" err="1" smtClean="0"/>
              <a:t>Copia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proyectos</a:t>
            </a:r>
            <a:r>
              <a:rPr lang="en-US" dirty="0"/>
              <a:t> entre </a:t>
            </a:r>
            <a:r>
              <a:rPr lang="en-US" dirty="0" err="1"/>
              <a:t>compañeros</a:t>
            </a:r>
            <a:r>
              <a:rPr lang="en-US" dirty="0"/>
              <a:t> </a:t>
            </a:r>
            <a:r>
              <a:rPr lang="en-US" dirty="0" smtClean="0"/>
              <a:t>= 0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acepto</a:t>
            </a:r>
            <a:r>
              <a:rPr lang="en-US" dirty="0" smtClean="0"/>
              <a:t> videos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entrega</a:t>
            </a:r>
            <a:r>
              <a:rPr lang="en-US" dirty="0" smtClean="0"/>
              <a:t> o </a:t>
            </a:r>
            <a:r>
              <a:rPr lang="en-US" dirty="0" err="1" smtClean="0"/>
              <a:t>imagenes</a:t>
            </a:r>
            <a:endParaRPr lang="en-US" dirty="0" smtClean="0"/>
          </a:p>
          <a:p>
            <a:pPr lvl="1"/>
            <a:r>
              <a:rPr lang="es-PA" dirty="0" smtClean="0"/>
              <a:t>Debe al menos presentarse a entregar, firmar la hoja y luego puede retirarse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Exceso E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err="1" smtClean="0"/>
              <a:t>Ejm</a:t>
            </a:r>
            <a:r>
              <a:rPr lang="es-PA" dirty="0" smtClean="0"/>
              <a:t>.:  Representar los números decimales de 3 a -6</a:t>
            </a:r>
          </a:p>
          <a:p>
            <a:r>
              <a:rPr lang="es-PA" dirty="0" smtClean="0"/>
              <a:t>Exceso-E = Exceso-8 = 2^(4-1) = 8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Caso cuando E = 2^(n – 1) - 1</a:t>
            </a:r>
          </a:p>
          <a:p>
            <a:pPr lvl="1"/>
            <a:r>
              <a:rPr lang="es-PA" dirty="0" smtClean="0"/>
              <a:t>El número negativos es de rango –(2^(n – 1) – 1) a 2^(n – 1)</a:t>
            </a:r>
          </a:p>
          <a:p>
            <a:r>
              <a:rPr lang="es-PA" dirty="0" smtClean="0"/>
              <a:t>Representar el </a:t>
            </a:r>
            <a:r>
              <a:rPr lang="es-PA" dirty="0" err="1" smtClean="0"/>
              <a:t>núero</a:t>
            </a:r>
            <a:r>
              <a:rPr lang="es-PA" dirty="0" smtClean="0"/>
              <a:t> 27 y -43 usando exceso-2^(n-1) – 1 cuando n = 8</a:t>
            </a:r>
          </a:p>
          <a:p>
            <a:pPr lvl="1"/>
            <a:r>
              <a:rPr lang="es-PA" dirty="0" smtClean="0"/>
              <a:t>n = 8, Exceso-127</a:t>
            </a:r>
          </a:p>
          <a:p>
            <a:pPr lvl="1"/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2614612"/>
            <a:ext cx="2470884" cy="71913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656" y="2614612"/>
            <a:ext cx="2895988" cy="7191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062" y="5119687"/>
            <a:ext cx="7710029" cy="59531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116" y="5925890"/>
            <a:ext cx="7492645" cy="60825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600" y="1178519"/>
            <a:ext cx="2560818" cy="304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2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Número fraccionario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Un número está representado por su parte real y fraccionaria</a:t>
            </a:r>
          </a:p>
          <a:p>
            <a:r>
              <a:rPr lang="es-PA" dirty="0" smtClean="0"/>
              <a:t>El número 0.59375 se puede representar como sigue: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2609850"/>
            <a:ext cx="7871354" cy="4762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2" y="3295650"/>
            <a:ext cx="6125664" cy="15621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35291"/>
            <a:ext cx="3849027" cy="186824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9027" y="4935291"/>
            <a:ext cx="4128021" cy="165869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8670" y="4935291"/>
            <a:ext cx="4270350" cy="177823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1210" y="3155650"/>
            <a:ext cx="3905250" cy="17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5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Número fraccionario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err="1" smtClean="0"/>
              <a:t>Ejm</a:t>
            </a:r>
            <a:r>
              <a:rPr lang="es-PA" dirty="0" smtClean="0"/>
              <a:t>: convertir el número 0.45 a binario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A veces hay series infinitas y lo que se hace es terminar en un error de 5x10^-3</a:t>
            </a:r>
          </a:p>
          <a:p>
            <a:r>
              <a:rPr lang="es-PA" dirty="0" smtClean="0"/>
              <a:t>2^-n &lt;= 5x10^-3</a:t>
            </a:r>
          </a:p>
          <a:p>
            <a:r>
              <a:rPr lang="es-PA" dirty="0" smtClean="0"/>
              <a:t>También podemos terminar en </a:t>
            </a:r>
            <a:r>
              <a:rPr lang="es-PA" dirty="0" err="1" smtClean="0"/>
              <a:t>aprox</a:t>
            </a:r>
            <a:r>
              <a:rPr lang="es-PA" dirty="0" smtClean="0"/>
              <a:t> 8 decimales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49" y="2209800"/>
            <a:ext cx="3562351" cy="209837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637" y="2209800"/>
            <a:ext cx="2538329" cy="13335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471" y="3795712"/>
            <a:ext cx="3608532" cy="4476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9801" y="4831556"/>
            <a:ext cx="2886404" cy="120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5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Operaciones </a:t>
            </a:r>
            <a:r>
              <a:rPr lang="es-PA" dirty="0" err="1" smtClean="0"/>
              <a:t>Aritmeticas</a:t>
            </a:r>
            <a:r>
              <a:rPr lang="es-PA" dirty="0" smtClean="0"/>
              <a:t> - Adición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Se da por medio de las siguientes reglas</a:t>
            </a:r>
          </a:p>
          <a:p>
            <a:endParaRPr lang="es-PA" dirty="0"/>
          </a:p>
          <a:p>
            <a:r>
              <a:rPr lang="es-PA" dirty="0" smtClean="0"/>
              <a:t>Añadir los números binarios 1010 y 1011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                                     La suma obtenida de dos enteros se llama </a:t>
            </a:r>
            <a:r>
              <a:rPr lang="es-PA" dirty="0" err="1" smtClean="0"/>
              <a:t>adendo</a:t>
            </a:r>
            <a:endParaRPr lang="es-PA" dirty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887" y="1866898"/>
            <a:ext cx="3194554" cy="177165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2967037"/>
            <a:ext cx="2227012" cy="130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Operaciones </a:t>
            </a:r>
            <a:r>
              <a:rPr lang="es-PA" dirty="0" err="1" smtClean="0"/>
              <a:t>Aritmeticas</a:t>
            </a:r>
            <a:r>
              <a:rPr lang="es-PA" dirty="0" smtClean="0"/>
              <a:t> – Sustracción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Al igual que la suma la operación se da de LSB a MSB</a:t>
            </a:r>
          </a:p>
          <a:p>
            <a:r>
              <a:rPr lang="es-PA" dirty="0" smtClean="0"/>
              <a:t>Asumimos en este caso que el número inferior es menor al superior</a:t>
            </a:r>
          </a:p>
          <a:p>
            <a:r>
              <a:rPr lang="es-PA" dirty="0" smtClean="0"/>
              <a:t>Los resultados de las restas son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err="1" smtClean="0"/>
              <a:t>Ejm</a:t>
            </a:r>
            <a:r>
              <a:rPr lang="es-PA" dirty="0" smtClean="0"/>
              <a:t>:  Sustraer 101 de 1010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También se puede sustraer utilizando el complemento A2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506416"/>
            <a:ext cx="2309492" cy="145598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297114"/>
            <a:ext cx="4367419" cy="128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94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Operaciones </a:t>
            </a:r>
            <a:r>
              <a:rPr lang="es-PA" dirty="0" err="1" smtClean="0"/>
              <a:t>Aritmeticas</a:t>
            </a:r>
            <a:r>
              <a:rPr lang="es-PA" dirty="0" smtClean="0"/>
              <a:t> – Multiplicación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Se hace parcialmente bit a bit</a:t>
            </a:r>
            <a:endParaRPr lang="es-PA" dirty="0"/>
          </a:p>
          <a:p>
            <a:r>
              <a:rPr lang="es-PA" dirty="0" smtClean="0"/>
              <a:t>Los resultados de la multiplicación son como siguen:</a:t>
            </a:r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Ejemplo:  Multiplicar los números: 1101 por 1001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324" y="1733548"/>
            <a:ext cx="1343025" cy="171972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034" y="4372577"/>
            <a:ext cx="3694668" cy="222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63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Operaciones </a:t>
            </a:r>
            <a:r>
              <a:rPr lang="es-PA" dirty="0" err="1" smtClean="0"/>
              <a:t>Aritmeticas</a:t>
            </a:r>
            <a:r>
              <a:rPr lang="es-PA" dirty="0" smtClean="0"/>
              <a:t> – División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La división de un número contra otro se hace repetidamente dividiendo el numero por su divisor.  Se repite esta operación hasta alcanzar un residuo de cero o un número menor al divisor.  El cociente responde al número de veces que es contenido el dividendo.</a:t>
            </a:r>
          </a:p>
          <a:p>
            <a:r>
              <a:rPr lang="es-PA" dirty="0" smtClean="0"/>
              <a:t>Si el dividendo es 2*n </a:t>
            </a:r>
            <a:r>
              <a:rPr lang="es-PA" dirty="0" err="1" smtClean="0"/>
              <a:t>ibt</a:t>
            </a:r>
            <a:r>
              <a:rPr lang="es-PA" dirty="0" smtClean="0"/>
              <a:t> dividido por uno de n bits, el cociente es representado por n bits</a:t>
            </a:r>
            <a:endParaRPr lang="es-PA" dirty="0"/>
          </a:p>
          <a:p>
            <a:pPr lvl="1"/>
            <a:r>
              <a:rPr lang="es-PA" dirty="0" smtClean="0"/>
              <a:t>Si el </a:t>
            </a:r>
            <a:r>
              <a:rPr lang="es-PA" dirty="0" err="1" smtClean="0"/>
              <a:t>divisior</a:t>
            </a:r>
            <a:r>
              <a:rPr lang="es-PA" dirty="0" smtClean="0"/>
              <a:t> es mayor al dividendo no se realiza sustracción, el cociente es 0</a:t>
            </a:r>
          </a:p>
          <a:p>
            <a:pPr lvl="1"/>
            <a:r>
              <a:rPr lang="es-PA" dirty="0" smtClean="0"/>
              <a:t>Luego se comparan los siguientes n + 1 </a:t>
            </a:r>
            <a:r>
              <a:rPr lang="es-PA" dirty="0" err="1" smtClean="0"/>
              <a:t>LSBs</a:t>
            </a:r>
            <a:r>
              <a:rPr lang="es-PA" dirty="0" smtClean="0"/>
              <a:t> del dividendo</a:t>
            </a:r>
          </a:p>
          <a:p>
            <a:pPr lvl="1"/>
            <a:r>
              <a:rPr lang="es-PA" dirty="0" smtClean="0"/>
              <a:t>Por otro lado si es menor o igual al dividendo se hace una </a:t>
            </a:r>
            <a:r>
              <a:rPr lang="es-PA" dirty="0" err="1" smtClean="0"/>
              <a:t>ssutracción</a:t>
            </a:r>
            <a:r>
              <a:rPr lang="es-PA" dirty="0" smtClean="0"/>
              <a:t> y el bit cociente es 1</a:t>
            </a:r>
          </a:p>
          <a:p>
            <a:pPr lvl="1"/>
            <a:r>
              <a:rPr lang="es-PA" dirty="0" smtClean="0"/>
              <a:t>Si por otro lado el divisor es menor o igual a los bit de dividendo se da una sustracción y el </a:t>
            </a:r>
            <a:r>
              <a:rPr lang="es-PA" dirty="0" err="1" smtClean="0"/>
              <a:t>carry</a:t>
            </a:r>
            <a:r>
              <a:rPr lang="es-PA" dirty="0" smtClean="0"/>
              <a:t> del cociente es 1.</a:t>
            </a:r>
          </a:p>
          <a:p>
            <a:pPr lvl="1"/>
            <a:r>
              <a:rPr lang="es-PA" dirty="0" smtClean="0"/>
              <a:t>Sigue el proceso hasta que el valor obtenido sea menor al siguiente MSB del dividendo.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70796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Operaciones </a:t>
            </a:r>
            <a:r>
              <a:rPr lang="es-PA" dirty="0" err="1" smtClean="0"/>
              <a:t>Aritmeticas</a:t>
            </a:r>
            <a:r>
              <a:rPr lang="es-PA" dirty="0" smtClean="0"/>
              <a:t> – División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Ejemplo de división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409" y="2514598"/>
            <a:ext cx="3827442" cy="218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1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</a:t>
            </a:r>
            <a:r>
              <a:rPr lang="es-PA" dirty="0" err="1" smtClean="0"/>
              <a:t>Repressentación</a:t>
            </a:r>
            <a:r>
              <a:rPr lang="es-PA" dirty="0" smtClean="0"/>
              <a:t> de Números Reales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Sirven por un </a:t>
            </a:r>
            <a:r>
              <a:rPr lang="es-PA" dirty="0" err="1" smtClean="0"/>
              <a:t>sinúmero</a:t>
            </a:r>
            <a:r>
              <a:rPr lang="es-PA" dirty="0" smtClean="0"/>
              <a:t> de variedades para cálculos</a:t>
            </a:r>
          </a:p>
          <a:p>
            <a:r>
              <a:rPr lang="es-PA" dirty="0" smtClean="0"/>
              <a:t>Pueden ser representados en fijos o flotantes</a:t>
            </a:r>
          </a:p>
          <a:p>
            <a:pPr lvl="1"/>
            <a:r>
              <a:rPr lang="es-PA" dirty="0" smtClean="0"/>
              <a:t>Puntos fijos se realiza cálculos rápidos</a:t>
            </a:r>
          </a:p>
          <a:p>
            <a:pPr lvl="1"/>
            <a:r>
              <a:rPr lang="es-PA" dirty="0" smtClean="0"/>
              <a:t>Puntos flotantes se utilizan para llevar orden de magnitud</a:t>
            </a:r>
          </a:p>
          <a:p>
            <a:r>
              <a:rPr lang="es-PA" dirty="0" smtClean="0"/>
              <a:t>Representación de números fijos</a:t>
            </a:r>
          </a:p>
          <a:p>
            <a:pPr lvl="1"/>
            <a:r>
              <a:rPr lang="es-PA" dirty="0" smtClean="0"/>
              <a:t>Bit de signo b_(q-1) es 0 para un positivo y 1 para un negativo</a:t>
            </a:r>
          </a:p>
          <a:p>
            <a:pPr lvl="1"/>
            <a:r>
              <a:rPr lang="es-PA" dirty="0" smtClean="0"/>
              <a:t>De acuerdo a la notación de SM es representado como</a:t>
            </a:r>
          </a:p>
          <a:p>
            <a:pPr lvl="1"/>
            <a:r>
              <a:rPr lang="es-PA" dirty="0" smtClean="0"/>
              <a:t>                                                                                                    Puede ser representado por un </a:t>
            </a:r>
            <a:endParaRPr lang="es-PA" dirty="0"/>
          </a:p>
          <a:p>
            <a:pPr lvl="1"/>
            <a:r>
              <a:rPr lang="es-PA" dirty="0" smtClean="0"/>
              <a:t>                                                                                                    multiplicador y la cantidad de bits</a:t>
            </a:r>
          </a:p>
          <a:p>
            <a:pPr lvl="1"/>
            <a:r>
              <a:rPr lang="es-PA" dirty="0" smtClean="0"/>
              <a:t>Al hacer p + q = n                                                                     escalados</a:t>
            </a:r>
          </a:p>
          <a:p>
            <a:pPr lvl="2"/>
            <a:r>
              <a:rPr lang="es-PA" dirty="0" smtClean="0"/>
              <a:t>n = número total de bits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783" y="3400424"/>
            <a:ext cx="3218089" cy="5238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99" y="4676774"/>
            <a:ext cx="2303961" cy="7905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262" y="5029201"/>
            <a:ext cx="3224079" cy="156478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2102" y="6032007"/>
            <a:ext cx="347662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16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</a:t>
            </a:r>
            <a:r>
              <a:rPr lang="es-PA" dirty="0" err="1" smtClean="0"/>
              <a:t>Repressentación</a:t>
            </a:r>
            <a:r>
              <a:rPr lang="es-PA" dirty="0" smtClean="0"/>
              <a:t> de Números Reales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err="1" smtClean="0"/>
              <a:t>Ejm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  <a:p>
            <a:r>
              <a:rPr lang="es-PA" dirty="0" smtClean="0"/>
              <a:t>Representación de números decimales puede ser dada por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Utilizando n bits, el rango de números puede ser representada por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512" y="1928812"/>
            <a:ext cx="6598463" cy="165258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775" y="4249490"/>
            <a:ext cx="4458178" cy="116070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3089" y="6078289"/>
            <a:ext cx="3855678" cy="64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8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 smtClean="0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 smtClean="0"/>
              <a:t>completar</a:t>
            </a:r>
            <a:r>
              <a:rPr lang="en-US" dirty="0" smtClean="0"/>
              <a:t> </a:t>
            </a:r>
            <a:r>
              <a:rPr lang="en-US" dirty="0"/>
              <a:t>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 smtClean="0"/>
              <a:t>guía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 smtClean="0"/>
              <a:t>clases</a:t>
            </a:r>
            <a:endParaRPr lang="en-US" dirty="0" smtClean="0"/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al </a:t>
            </a:r>
            <a:r>
              <a:rPr lang="en-US" dirty="0" err="1" smtClean="0"/>
              <a:t>menos</a:t>
            </a:r>
            <a:r>
              <a:rPr lang="en-US" dirty="0" smtClean="0"/>
              <a:t> a </a:t>
            </a:r>
            <a:r>
              <a:rPr lang="en-US" dirty="0" err="1" smtClean="0"/>
              <a:t>entregar</a:t>
            </a:r>
            <a:r>
              <a:rPr lang="en-US" dirty="0" smtClean="0"/>
              <a:t> el Proyecto</a:t>
            </a:r>
          </a:p>
          <a:p>
            <a:pPr lvl="1"/>
            <a:r>
              <a:rPr lang="en-US" dirty="0" smtClean="0"/>
              <a:t>Deben </a:t>
            </a:r>
            <a:r>
              <a:rPr lang="en-US" dirty="0" err="1" smtClean="0"/>
              <a:t>revisar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ese </a:t>
            </a:r>
            <a:r>
              <a:rPr lang="en-US" dirty="0" err="1" smtClean="0"/>
              <a:t>dia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r>
              <a:rPr lang="en-US" dirty="0" smtClean="0"/>
              <a:t>, ese </a:t>
            </a:r>
            <a:r>
              <a:rPr lang="en-US" dirty="0" err="1" smtClean="0"/>
              <a:t>día</a:t>
            </a:r>
            <a:r>
              <a:rPr lang="en-US" dirty="0" smtClean="0"/>
              <a:t> se </a:t>
            </a:r>
            <a:r>
              <a:rPr lang="en-US" dirty="0" err="1" smtClean="0"/>
              <a:t>envían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Números Reales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Ejemplo:  Dado el número decimal 6.25 y -8.4375 representarlo en 8 bits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2402981"/>
            <a:ext cx="7138314" cy="176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7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Números Flotantes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Son considerados de notación científica</a:t>
            </a:r>
          </a:p>
          <a:p>
            <a:r>
              <a:rPr lang="es-PA" dirty="0" smtClean="0"/>
              <a:t>S = Bit de Signo</a:t>
            </a:r>
          </a:p>
          <a:p>
            <a:r>
              <a:rPr lang="es-PA" dirty="0" smtClean="0"/>
              <a:t>M = Mantisa</a:t>
            </a:r>
          </a:p>
          <a:p>
            <a:r>
              <a:rPr lang="es-PA" dirty="0" smtClean="0"/>
              <a:t>B = Base o </a:t>
            </a:r>
            <a:r>
              <a:rPr lang="es-PA" dirty="0" err="1" smtClean="0"/>
              <a:t>radix</a:t>
            </a:r>
            <a:endParaRPr lang="es-PA" dirty="0" smtClean="0"/>
          </a:p>
          <a:p>
            <a:r>
              <a:rPr lang="es-PA" dirty="0" smtClean="0"/>
              <a:t>E = Exponente</a:t>
            </a:r>
          </a:p>
          <a:p>
            <a:endParaRPr lang="es-PA" dirty="0"/>
          </a:p>
          <a:p>
            <a:r>
              <a:rPr lang="es-PA" dirty="0" smtClean="0"/>
              <a:t>El número 0 no puede ser representado por esta expresión.</a:t>
            </a:r>
          </a:p>
          <a:p>
            <a:r>
              <a:rPr lang="es-PA" dirty="0" smtClean="0"/>
              <a:t>Por ejemplo divisiones entre 0 o raíz cuadrada de un negativo</a:t>
            </a:r>
          </a:p>
          <a:p>
            <a:pPr lvl="1"/>
            <a:r>
              <a:rPr lang="es-PA" dirty="0" smtClean="0"/>
              <a:t>Se utilizan caracteres</a:t>
            </a:r>
          </a:p>
          <a:p>
            <a:pPr marL="0" indent="0">
              <a:buNone/>
            </a:pP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825" y="1733548"/>
            <a:ext cx="2478132" cy="74771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886" y="2711203"/>
            <a:ext cx="4356071" cy="128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12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Números Flotantes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Estándar IEEE-754</a:t>
            </a:r>
          </a:p>
          <a:p>
            <a:r>
              <a:rPr lang="es-PA" dirty="0" smtClean="0"/>
              <a:t>Debe satisfacer la siguiente inecuación:                       Y  </a:t>
            </a:r>
          </a:p>
          <a:p>
            <a:r>
              <a:rPr lang="es-PA" dirty="0" smtClean="0"/>
              <a:t>El binario equivalente de la </a:t>
            </a:r>
            <a:r>
              <a:rPr lang="es-PA" dirty="0" err="1" smtClean="0"/>
              <a:t>mantissa</a:t>
            </a:r>
            <a:r>
              <a:rPr lang="es-PA" dirty="0" smtClean="0"/>
              <a:t> M es normalizado y el exponente E es escrito en forma </a:t>
            </a:r>
            <a:r>
              <a:rPr lang="es-PA" dirty="0" err="1" smtClean="0"/>
              <a:t>bias</a:t>
            </a:r>
            <a:r>
              <a:rPr lang="es-PA" dirty="0" smtClean="0"/>
              <a:t> para ser codificado en una palabra de k-bits.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l = número de bits de la mantisa</a:t>
            </a:r>
          </a:p>
          <a:p>
            <a:r>
              <a:rPr lang="es-PA" dirty="0" smtClean="0"/>
              <a:t>Casi siempre el primer dígito de la mantisa es 1</a:t>
            </a:r>
          </a:p>
          <a:p>
            <a:r>
              <a:rPr lang="es-PA" dirty="0" err="1" smtClean="0"/>
              <a:t>fn</a:t>
            </a:r>
            <a:r>
              <a:rPr lang="es-PA" dirty="0" smtClean="0"/>
              <a:t> representa la parte fraccional y siempre o casi siempre IEEE-754 es normalizado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049" y="2133601"/>
            <a:ext cx="1341003" cy="48101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271" y="2133601"/>
            <a:ext cx="2207722" cy="48101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249" y="3390900"/>
            <a:ext cx="4673600" cy="6096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9587" y="2971800"/>
            <a:ext cx="3552825" cy="9144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915" y="5642512"/>
            <a:ext cx="6850137" cy="113006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5052" y="4243387"/>
            <a:ext cx="2031186" cy="85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8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Números Flotantes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Estándar IEEE-754</a:t>
            </a:r>
          </a:p>
          <a:p>
            <a:r>
              <a:rPr lang="es-PA" dirty="0" smtClean="0"/>
              <a:t>El exponente E es con signo y va de </a:t>
            </a:r>
            <a:r>
              <a:rPr lang="es-PA" dirty="0" err="1" smtClean="0"/>
              <a:t>Emin</a:t>
            </a:r>
            <a:r>
              <a:rPr lang="es-PA" dirty="0" smtClean="0"/>
              <a:t> &lt;= E &lt;= </a:t>
            </a:r>
            <a:r>
              <a:rPr lang="es-PA" dirty="0" err="1" smtClean="0"/>
              <a:t>Emax</a:t>
            </a:r>
            <a:r>
              <a:rPr lang="es-PA" dirty="0" smtClean="0"/>
              <a:t>.</a:t>
            </a:r>
          </a:p>
          <a:p>
            <a:r>
              <a:rPr lang="es-PA" dirty="0" smtClean="0"/>
              <a:t>Representa los valores E + b</a:t>
            </a:r>
          </a:p>
          <a:p>
            <a:r>
              <a:rPr lang="es-PA" dirty="0" smtClean="0"/>
              <a:t>b = valor de </a:t>
            </a:r>
            <a:r>
              <a:rPr lang="es-PA" dirty="0" err="1" smtClean="0"/>
              <a:t>bias</a:t>
            </a:r>
            <a:r>
              <a:rPr lang="es-PA" dirty="0" smtClean="0"/>
              <a:t> de la forma de 2^(k-1).  </a:t>
            </a:r>
          </a:p>
          <a:p>
            <a:r>
              <a:rPr lang="es-PA" dirty="0" err="1" smtClean="0"/>
              <a:t>Emin</a:t>
            </a:r>
            <a:r>
              <a:rPr lang="es-PA" dirty="0" smtClean="0"/>
              <a:t> = -b + 1 y </a:t>
            </a:r>
            <a:r>
              <a:rPr lang="es-PA" dirty="0" err="1" smtClean="0"/>
              <a:t>Emax</a:t>
            </a:r>
            <a:r>
              <a:rPr lang="es-PA" dirty="0" smtClean="0"/>
              <a:t> = b + 1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287" y="3868490"/>
            <a:ext cx="4656241" cy="81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37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Números Flotantes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Representar el número decimal 79.625 y -1000.2 en IEEE-754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2181224"/>
            <a:ext cx="5387650" cy="20097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937" y="2181224"/>
            <a:ext cx="5291505" cy="134168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87" y="4638673"/>
            <a:ext cx="4971882" cy="73751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387" y="5531944"/>
            <a:ext cx="4238625" cy="8572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5970" y="5957214"/>
            <a:ext cx="5657545" cy="43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4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Números Flotantes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Encuentre el número decimal correspondiente a precisión simple IEEE-754 de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580" y="2333624"/>
            <a:ext cx="3665220" cy="3524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77" y="2844180"/>
            <a:ext cx="4033856" cy="154513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631" y="2829592"/>
            <a:ext cx="3229755" cy="60557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4631" y="3624626"/>
            <a:ext cx="4845248" cy="121444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2005" y="5169084"/>
            <a:ext cx="5835865" cy="4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5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Números Flotantes – Aritmética de </a:t>
            </a:r>
            <a:r>
              <a:rPr lang="es-PA" dirty="0" err="1" smtClean="0"/>
              <a:t>flot</a:t>
            </a:r>
            <a:r>
              <a:rPr lang="es-PA" dirty="0" smtClean="0"/>
              <a:t>.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Supongamos dos números flotantes</a:t>
            </a:r>
          </a:p>
          <a:p>
            <a:pPr lvl="1"/>
            <a:r>
              <a:rPr lang="es-PA" dirty="0" smtClean="0"/>
              <a:t>X = Mx * </a:t>
            </a:r>
            <a:r>
              <a:rPr lang="es-PA" dirty="0" err="1" smtClean="0"/>
              <a:t>B^E_x</a:t>
            </a:r>
            <a:r>
              <a:rPr lang="es-PA" dirty="0" smtClean="0"/>
              <a:t>   </a:t>
            </a:r>
          </a:p>
          <a:p>
            <a:pPr lvl="1"/>
            <a:r>
              <a:rPr lang="es-PA" dirty="0" smtClean="0"/>
              <a:t>Y = </a:t>
            </a:r>
            <a:r>
              <a:rPr lang="es-PA" dirty="0" err="1" smtClean="0"/>
              <a:t>My</a:t>
            </a:r>
            <a:r>
              <a:rPr lang="es-PA" dirty="0" smtClean="0"/>
              <a:t> * </a:t>
            </a:r>
            <a:r>
              <a:rPr lang="es-PA" dirty="0" err="1" smtClean="0"/>
              <a:t>B^E_y</a:t>
            </a:r>
            <a:endParaRPr lang="es-PA" dirty="0"/>
          </a:p>
          <a:p>
            <a:pPr lvl="1"/>
            <a:r>
              <a:rPr lang="es-PA" dirty="0" smtClean="0"/>
              <a:t>S = 0 para X y </a:t>
            </a:r>
            <a:r>
              <a:rPr lang="es-PA" dirty="0" err="1" smtClean="0"/>
              <a:t>Y</a:t>
            </a:r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 smtClean="0"/>
          </a:p>
          <a:p>
            <a:r>
              <a:rPr lang="es-PA" dirty="0" smtClean="0"/>
              <a:t>En una representación de punto flotante los números tienen que tener el mismo exponente</a:t>
            </a:r>
          </a:p>
          <a:p>
            <a:pPr lvl="1"/>
            <a:endParaRPr lang="es-PA" dirty="0"/>
          </a:p>
          <a:p>
            <a:r>
              <a:rPr lang="es-PA" dirty="0" smtClean="0"/>
              <a:t>En el caso de una división y una multiplicación el resultado obtenido es el siguiente:</a:t>
            </a:r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7" y="3457574"/>
            <a:ext cx="5007629" cy="5238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862" y="2914651"/>
            <a:ext cx="2685273" cy="54292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862" y="3820863"/>
            <a:ext cx="2705206" cy="57968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1699" y="4925961"/>
            <a:ext cx="4516969" cy="81761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487" y="6173734"/>
            <a:ext cx="3018428" cy="51435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9759" y="6183833"/>
            <a:ext cx="2993990" cy="50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28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Datos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Como los 1 y 0 para los números se necesitan diferentes tipos de representación para los datos, números, letras entre el sistema digital y los periféricos.</a:t>
            </a:r>
          </a:p>
          <a:p>
            <a:r>
              <a:rPr lang="es-PA" dirty="0" smtClean="0"/>
              <a:t>Código gray</a:t>
            </a:r>
          </a:p>
          <a:p>
            <a:pPr lvl="1"/>
            <a:r>
              <a:rPr lang="es-PA" dirty="0" smtClean="0"/>
              <a:t>No ponderado</a:t>
            </a:r>
          </a:p>
          <a:p>
            <a:pPr lvl="1"/>
            <a:r>
              <a:rPr lang="es-PA" dirty="0" smtClean="0"/>
              <a:t>No utilizado para </a:t>
            </a:r>
            <a:r>
              <a:rPr lang="es-PA" dirty="0" err="1" smtClean="0"/>
              <a:t>operacins</a:t>
            </a:r>
            <a:r>
              <a:rPr lang="es-PA" dirty="0" smtClean="0"/>
              <a:t> aritméticas</a:t>
            </a:r>
          </a:p>
          <a:p>
            <a:pPr lvl="1"/>
            <a:r>
              <a:rPr lang="es-PA" dirty="0" smtClean="0"/>
              <a:t>Solo cambia un bit a la vez</a:t>
            </a:r>
          </a:p>
          <a:p>
            <a:r>
              <a:rPr lang="es-PA" dirty="0" smtClean="0"/>
              <a:t>¿Cómo es la conversión en gray?</a:t>
            </a:r>
          </a:p>
          <a:p>
            <a:pPr lvl="1"/>
            <a:r>
              <a:rPr lang="es-PA" dirty="0" smtClean="0"/>
              <a:t>El MSB del número a transformar es el LSB del código gray</a:t>
            </a:r>
          </a:p>
          <a:p>
            <a:pPr lvl="1"/>
            <a:r>
              <a:rPr lang="es-PA" dirty="0" smtClean="0"/>
              <a:t>Empezando de la izquierda añadir sin tomar el </a:t>
            </a:r>
            <a:r>
              <a:rPr lang="es-PA" dirty="0" err="1" smtClean="0"/>
              <a:t>carry</a:t>
            </a:r>
            <a:r>
              <a:rPr lang="es-PA" dirty="0" smtClean="0"/>
              <a:t> cada par adyacente de bits al siguiente gray</a:t>
            </a:r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4929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Datos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err="1" smtClean="0"/>
              <a:t>Ejm</a:t>
            </a:r>
            <a:r>
              <a:rPr lang="es-PA" dirty="0" smtClean="0"/>
              <a:t>: Convertir el número binario 11001 a gray</a:t>
            </a:r>
          </a:p>
          <a:p>
            <a:endParaRPr lang="es-PA" dirty="0"/>
          </a:p>
          <a:p>
            <a:r>
              <a:rPr lang="es-PA" dirty="0" smtClean="0"/>
              <a:t>Par </a:t>
            </a:r>
            <a:r>
              <a:rPr lang="es-PA" dirty="0" err="1" smtClean="0"/>
              <a:t>aconvertir</a:t>
            </a:r>
            <a:r>
              <a:rPr lang="es-PA" dirty="0" smtClean="0"/>
              <a:t> de código gray a binario:</a:t>
            </a:r>
          </a:p>
          <a:p>
            <a:pPr lvl="1"/>
            <a:r>
              <a:rPr lang="es-PA" dirty="0" smtClean="0"/>
              <a:t>El MSB del numero binario es colocado a la extrema izquierda</a:t>
            </a:r>
          </a:p>
          <a:p>
            <a:pPr lvl="1"/>
            <a:r>
              <a:rPr lang="es-PA" dirty="0" smtClean="0"/>
              <a:t>Arrancando por la izquierda añada un nuevo </a:t>
            </a:r>
            <a:r>
              <a:rPr lang="es-PA" dirty="0" err="1" smtClean="0"/>
              <a:t>bie</a:t>
            </a:r>
            <a:r>
              <a:rPr lang="es-PA" dirty="0" smtClean="0"/>
              <a:t> del código al siguiente gray sin tomar en  cuenta el </a:t>
            </a:r>
            <a:r>
              <a:rPr lang="es-PA" dirty="0" err="1" smtClean="0"/>
              <a:t>carry</a:t>
            </a:r>
            <a:r>
              <a:rPr lang="es-PA" dirty="0" smtClean="0"/>
              <a:t> </a:t>
            </a:r>
            <a:r>
              <a:rPr lang="es-PA" dirty="0" err="1" smtClean="0"/>
              <a:t>out</a:t>
            </a:r>
            <a:r>
              <a:rPr lang="es-PA" dirty="0" smtClean="0"/>
              <a:t> y así obteniendo el binario.</a:t>
            </a:r>
          </a:p>
          <a:p>
            <a:endParaRPr lang="es-PA" dirty="0"/>
          </a:p>
          <a:p>
            <a:r>
              <a:rPr lang="es-PA" dirty="0" err="1" smtClean="0"/>
              <a:t>Ejm</a:t>
            </a:r>
            <a:r>
              <a:rPr lang="es-PA" dirty="0" smtClean="0"/>
              <a:t>:  </a:t>
            </a:r>
            <a:r>
              <a:rPr lang="es-PA" dirty="0" err="1" smtClean="0"/>
              <a:t>Vonvertir</a:t>
            </a:r>
            <a:r>
              <a:rPr lang="es-PA" dirty="0" smtClean="0"/>
              <a:t> 10111 gray a binario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49" y="1323976"/>
            <a:ext cx="3209701" cy="109537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562" y="4210050"/>
            <a:ext cx="3197679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1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Datos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Tabla de binario, decimal y gray</a:t>
            </a:r>
          </a:p>
          <a:p>
            <a:r>
              <a:rPr lang="es-PA" dirty="0" smtClean="0"/>
              <a:t>El código gray se usa en el mapa de </a:t>
            </a:r>
            <a:r>
              <a:rPr lang="es-PA" dirty="0" err="1" smtClean="0"/>
              <a:t>Karnaugh</a:t>
            </a:r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487" y="2512490"/>
            <a:ext cx="5681663" cy="315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7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SI ES ESTUDIANTE IFARHU Y NECESITA LA NOTA PARA MANTENER SU BECA ENTREGUE TODOS LOS DOCUMENTOS CORRESPONDIENTES HASTA EL ÚLTIMO DÍA DE CLASE, NO SE PONDRÁ NOTA DE PASE PARA MANTENER SU BECA.</a:t>
            </a:r>
          </a:p>
          <a:p>
            <a:r>
              <a:rPr lang="en-US" dirty="0" smtClean="0"/>
              <a:t>No </a:t>
            </a:r>
            <a:r>
              <a:rPr lang="en-US" dirty="0"/>
              <a:t>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</a:t>
            </a:r>
            <a:r>
              <a:rPr lang="en-US" dirty="0" smtClean="0"/>
              <a:t>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pedir</a:t>
            </a:r>
            <a:r>
              <a:rPr lang="en-US" dirty="0" smtClean="0"/>
              <a:t> </a:t>
            </a:r>
            <a:r>
              <a:rPr lang="en-US" dirty="0" err="1" smtClean="0"/>
              <a:t>puntos</a:t>
            </a:r>
            <a:r>
              <a:rPr lang="en-US" dirty="0" smtClean="0"/>
              <a:t> </a:t>
            </a:r>
            <a:r>
              <a:rPr lang="en-US" dirty="0" err="1" smtClean="0"/>
              <a:t>adicionales</a:t>
            </a:r>
            <a:r>
              <a:rPr lang="en-US" dirty="0" smtClean="0"/>
              <a:t> al final de la </a:t>
            </a:r>
            <a:r>
              <a:rPr lang="en-US" dirty="0" err="1" smtClean="0"/>
              <a:t>materia</a:t>
            </a:r>
            <a:endParaRPr lang="en-US" dirty="0" smtClean="0"/>
          </a:p>
          <a:p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reclamos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hay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tarea</a:t>
            </a:r>
            <a:r>
              <a:rPr lang="en-US" dirty="0" smtClean="0"/>
              <a:t> o </a:t>
            </a:r>
            <a:r>
              <a:rPr lang="en-US" dirty="0" err="1" smtClean="0"/>
              <a:t>asignación</a:t>
            </a:r>
            <a:r>
              <a:rPr lang="en-US" dirty="0" smtClean="0"/>
              <a:t> que </a:t>
            </a:r>
            <a:r>
              <a:rPr lang="en-US" dirty="0" err="1" smtClean="0"/>
              <a:t>considera</a:t>
            </a:r>
            <a:r>
              <a:rPr lang="en-US" dirty="0" smtClean="0"/>
              <a:t> </a:t>
            </a:r>
            <a:r>
              <a:rPr lang="en-US" dirty="0" err="1" smtClean="0"/>
              <a:t>hubo</a:t>
            </a:r>
            <a:r>
              <a:rPr lang="en-US" dirty="0" smtClean="0"/>
              <a:t> un error</a:t>
            </a:r>
          </a:p>
          <a:p>
            <a:r>
              <a:rPr lang="en-US" dirty="0" smtClean="0"/>
              <a:t>Si </a:t>
            </a:r>
            <a:r>
              <a:rPr lang="en-US" dirty="0" err="1" smtClean="0"/>
              <a:t>observa</a:t>
            </a:r>
            <a:r>
              <a:rPr lang="en-US" dirty="0" smtClean="0"/>
              <a:t> que el </a:t>
            </a:r>
            <a:r>
              <a:rPr lang="en-US" dirty="0" err="1" smtClean="0"/>
              <a:t>reclamo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ir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arriba</a:t>
            </a:r>
            <a:r>
              <a:rPr lang="en-US" dirty="0" smtClean="0"/>
              <a:t>, </a:t>
            </a:r>
            <a:r>
              <a:rPr lang="en-US" dirty="0" err="1" smtClean="0"/>
              <a:t>hable</a:t>
            </a:r>
            <a:r>
              <a:rPr lang="en-US" dirty="0" smtClean="0"/>
              <a:t> con el </a:t>
            </a:r>
            <a:r>
              <a:rPr lang="en-US" dirty="0" err="1" smtClean="0"/>
              <a:t>coordinador</a:t>
            </a:r>
            <a:r>
              <a:rPr lang="en-US" dirty="0" smtClean="0"/>
              <a:t> de Carrera</a:t>
            </a:r>
          </a:p>
          <a:p>
            <a:r>
              <a:rPr lang="en-US" dirty="0" smtClean="0"/>
              <a:t>Al final de la </a:t>
            </a:r>
            <a:r>
              <a:rPr lang="en-US" dirty="0" err="1" smtClean="0"/>
              <a:t>materia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observa</a:t>
            </a:r>
            <a:r>
              <a:rPr lang="en-US" dirty="0" smtClean="0"/>
              <a:t>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anormalidad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solicitor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reclamo</a:t>
            </a:r>
            <a:r>
              <a:rPr lang="en-US" dirty="0" smtClean="0"/>
              <a:t> de nota (</a:t>
            </a:r>
            <a:r>
              <a:rPr lang="en-US" dirty="0" err="1" smtClean="0"/>
              <a:t>ventanilla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Datos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P-</a:t>
            </a:r>
            <a:r>
              <a:rPr lang="es-PA" dirty="0" err="1" smtClean="0"/>
              <a:t>out</a:t>
            </a:r>
            <a:r>
              <a:rPr lang="es-PA" dirty="0" smtClean="0"/>
              <a:t>-de-n</a:t>
            </a:r>
          </a:p>
          <a:p>
            <a:r>
              <a:rPr lang="es-PA" dirty="0" smtClean="0"/>
              <a:t>Permite combinaciones de p bits y 1 en (n – p) bits a 0</a:t>
            </a:r>
          </a:p>
          <a:p>
            <a:r>
              <a:rPr lang="es-PA" dirty="0" smtClean="0"/>
              <a:t>El número de combinaciones válidas de este es n!/[(n – p)!p!]</a:t>
            </a:r>
          </a:p>
          <a:p>
            <a:r>
              <a:rPr lang="es-PA" dirty="0" smtClean="0"/>
              <a:t>Sirve para detectar errores y leer la cantidad de 1s y 0s de cada combinación</a:t>
            </a:r>
          </a:p>
          <a:p>
            <a:endParaRPr lang="es-PA" dirty="0"/>
          </a:p>
          <a:p>
            <a:r>
              <a:rPr lang="es-PA" dirty="0" smtClean="0"/>
              <a:t>Los códigos de barra usan el </a:t>
            </a:r>
            <a:r>
              <a:rPr lang="es-PA" dirty="0" err="1" smtClean="0"/>
              <a:t>encoding</a:t>
            </a:r>
            <a:r>
              <a:rPr lang="es-PA" dirty="0" smtClean="0"/>
              <a:t> 2-de-5</a:t>
            </a:r>
          </a:p>
          <a:p>
            <a:pPr lvl="1"/>
            <a:r>
              <a:rPr lang="es-PA" dirty="0" smtClean="0"/>
              <a:t>Permite detectar errores de 1 solo bit</a:t>
            </a:r>
          </a:p>
          <a:p>
            <a:pPr lvl="1"/>
            <a:r>
              <a:rPr lang="es-PA" dirty="0" smtClean="0"/>
              <a:t>No permite la corrección de estos errores</a:t>
            </a:r>
          </a:p>
          <a:p>
            <a:pPr lvl="1"/>
            <a:r>
              <a:rPr lang="es-PA" dirty="0" smtClean="0"/>
              <a:t>Permite la distancia </a:t>
            </a:r>
            <a:r>
              <a:rPr lang="es-PA" dirty="0" err="1" smtClean="0"/>
              <a:t>Hamming</a:t>
            </a:r>
            <a:r>
              <a:rPr lang="es-PA" dirty="0" smtClean="0"/>
              <a:t> más pequeña </a:t>
            </a:r>
          </a:p>
        </p:txBody>
      </p:sp>
    </p:spTree>
    <p:extLst>
      <p:ext uri="{BB962C8B-B14F-4D97-AF65-F5344CB8AC3E}">
        <p14:creationId xmlns:p14="http://schemas.microsoft.com/office/powerpoint/2010/main" val="361661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Datos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Código de barras 2-a-5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Permiten arreglar las letras también representadas en la siguiente figura en grupos de 1s y 0s.  </a:t>
            </a:r>
          </a:p>
          <a:p>
            <a:r>
              <a:rPr lang="es-PA" dirty="0" smtClean="0"/>
              <a:t>Los 1s son las barras largas y los 0s las barras chicas</a:t>
            </a:r>
          </a:p>
          <a:p>
            <a:r>
              <a:rPr lang="es-PA" dirty="0" smtClean="0"/>
              <a:t>Los 1s son las barras gruesas y los 0s las barras finas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053" y="1210797"/>
            <a:ext cx="3490912" cy="295296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452" y="4877004"/>
            <a:ext cx="881486" cy="55601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451" y="5433018"/>
            <a:ext cx="881487" cy="75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7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Datos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Código de barras 2-a-5</a:t>
            </a:r>
          </a:p>
          <a:p>
            <a:r>
              <a:rPr lang="es-PA" dirty="0" smtClean="0"/>
              <a:t>01100 (negro)</a:t>
            </a:r>
          </a:p>
          <a:p>
            <a:r>
              <a:rPr lang="es-PA" dirty="0" smtClean="0"/>
              <a:t>11000 (barras blancas)</a:t>
            </a:r>
          </a:p>
          <a:p>
            <a:endParaRPr lang="es-PA" dirty="0"/>
          </a:p>
          <a:p>
            <a:r>
              <a:rPr lang="es-PA" dirty="0" smtClean="0"/>
              <a:t>En general las combinaciones impares son representadas por líneas negras y las combinaciones pares por líneas blancas (espacios)</a:t>
            </a:r>
          </a:p>
          <a:p>
            <a:r>
              <a:rPr lang="es-PA" dirty="0" smtClean="0"/>
              <a:t>01100, 11000, 10001 y 00110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087" y="2100262"/>
            <a:ext cx="881063" cy="98080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462" y="4199349"/>
            <a:ext cx="1747838" cy="141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8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Datos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Código ASCII</a:t>
            </a:r>
          </a:p>
          <a:p>
            <a:r>
              <a:rPr lang="es-PA" dirty="0" smtClean="0"/>
              <a:t>El código ASCII normal tiene 128 símbolos</a:t>
            </a:r>
          </a:p>
          <a:p>
            <a:r>
              <a:rPr lang="es-PA" dirty="0" smtClean="0"/>
              <a:t>El código ASCII extendido tiene 128 símbolos adicionales</a:t>
            </a:r>
          </a:p>
          <a:p>
            <a:endParaRPr lang="es-PA" dirty="0"/>
          </a:p>
          <a:p>
            <a:r>
              <a:rPr lang="es-PA" dirty="0" smtClean="0"/>
              <a:t>EBCDIC: Extended </a:t>
            </a:r>
            <a:r>
              <a:rPr lang="es-PA" dirty="0" err="1" smtClean="0"/>
              <a:t>Binary</a:t>
            </a:r>
            <a:r>
              <a:rPr lang="es-PA" dirty="0" smtClean="0"/>
              <a:t> </a:t>
            </a:r>
            <a:r>
              <a:rPr lang="es-PA" dirty="0" err="1" smtClean="0"/>
              <a:t>Coded</a:t>
            </a:r>
            <a:r>
              <a:rPr lang="es-PA" dirty="0" smtClean="0"/>
              <a:t> Decimal </a:t>
            </a:r>
            <a:r>
              <a:rPr lang="es-PA" dirty="0" err="1" smtClean="0"/>
              <a:t>Interchange</a:t>
            </a:r>
            <a:r>
              <a:rPr lang="es-PA" dirty="0" smtClean="0"/>
              <a:t> </a:t>
            </a:r>
            <a:r>
              <a:rPr lang="es-PA" dirty="0" err="1" smtClean="0"/>
              <a:t>Code</a:t>
            </a:r>
            <a:endParaRPr lang="es-PA" dirty="0" smtClean="0"/>
          </a:p>
          <a:p>
            <a:r>
              <a:rPr lang="es-PA" dirty="0" smtClean="0"/>
              <a:t>ANSI: American </a:t>
            </a:r>
            <a:r>
              <a:rPr lang="es-PA" dirty="0" err="1" smtClean="0"/>
              <a:t>National</a:t>
            </a:r>
            <a:r>
              <a:rPr lang="es-PA" dirty="0" smtClean="0"/>
              <a:t> Standard </a:t>
            </a:r>
            <a:r>
              <a:rPr lang="es-PA" dirty="0" err="1" smtClean="0"/>
              <a:t>Institute</a:t>
            </a:r>
            <a:endParaRPr lang="es-PA" dirty="0" smtClean="0"/>
          </a:p>
          <a:p>
            <a:r>
              <a:rPr lang="es-PA" dirty="0" smtClean="0"/>
              <a:t>Universal </a:t>
            </a:r>
            <a:r>
              <a:rPr lang="es-PA" dirty="0" err="1" smtClean="0"/>
              <a:t>Code</a:t>
            </a:r>
            <a:r>
              <a:rPr lang="es-PA" dirty="0" smtClean="0"/>
              <a:t>:</a:t>
            </a:r>
          </a:p>
          <a:p>
            <a:pPr lvl="1"/>
            <a:r>
              <a:rPr lang="es-PA" dirty="0" smtClean="0"/>
              <a:t>UTF-8, UTF-16, UTF-32:  representa a caracteres de 8, 16 y 32 bits</a:t>
            </a:r>
          </a:p>
          <a:p>
            <a:pPr lvl="1"/>
            <a:r>
              <a:rPr lang="es-PA" dirty="0" smtClean="0"/>
              <a:t>Representan caracteres en una manera única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689" y="1442433"/>
            <a:ext cx="3902915" cy="425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99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Datos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Código de Detección de Errores</a:t>
            </a:r>
          </a:p>
          <a:p>
            <a:r>
              <a:rPr lang="es-PA" dirty="0" smtClean="0"/>
              <a:t>Son aquellos que </a:t>
            </a:r>
            <a:r>
              <a:rPr lang="es-PA" dirty="0" err="1" smtClean="0"/>
              <a:t>corrijen</a:t>
            </a:r>
            <a:r>
              <a:rPr lang="es-PA" dirty="0" smtClean="0"/>
              <a:t> errores en la transmisión de datos</a:t>
            </a:r>
          </a:p>
          <a:p>
            <a:r>
              <a:rPr lang="es-PA" dirty="0" smtClean="0"/>
              <a:t>Bit de Paridad</a:t>
            </a:r>
          </a:p>
          <a:p>
            <a:pPr lvl="1"/>
            <a:r>
              <a:rPr lang="es-PA" dirty="0" smtClean="0"/>
              <a:t>Este bit es añadido al dato transmitido normalmente al final </a:t>
            </a:r>
          </a:p>
          <a:p>
            <a:pPr lvl="1"/>
            <a:r>
              <a:rPr lang="es-PA" dirty="0" smtClean="0"/>
              <a:t>Permite paridad par o impar; dependiendo de cual es, se le asigna un 1 o un 0 al final.</a:t>
            </a:r>
            <a:endParaRPr lang="es-PA" dirty="0"/>
          </a:p>
          <a:p>
            <a:r>
              <a:rPr lang="es-PA" dirty="0" err="1" smtClean="0"/>
              <a:t>Ejm</a:t>
            </a:r>
            <a:r>
              <a:rPr lang="es-PA" dirty="0" smtClean="0"/>
              <a:t>:  Determine el bit de paridad para los casos par </a:t>
            </a:r>
            <a:r>
              <a:rPr lang="es-PA" dirty="0"/>
              <a:t>0101101 </a:t>
            </a:r>
            <a:r>
              <a:rPr lang="es-PA" dirty="0" smtClean="0"/>
              <a:t>e impar de 1010001</a:t>
            </a:r>
          </a:p>
          <a:p>
            <a:pPr lvl="1"/>
            <a:r>
              <a:rPr lang="es-PA" dirty="0" smtClean="0"/>
              <a:t>Par</a:t>
            </a:r>
          </a:p>
          <a:p>
            <a:pPr lvl="2"/>
            <a:r>
              <a:rPr lang="es-PA" dirty="0" smtClean="0"/>
              <a:t>Bit de paridad = 0</a:t>
            </a:r>
          </a:p>
          <a:p>
            <a:pPr lvl="2"/>
            <a:r>
              <a:rPr lang="es-PA" dirty="0" smtClean="0"/>
              <a:t>Bits en 1 = 4</a:t>
            </a:r>
          </a:p>
          <a:p>
            <a:pPr lvl="1"/>
            <a:r>
              <a:rPr lang="es-PA" dirty="0" smtClean="0"/>
              <a:t>Impar </a:t>
            </a:r>
          </a:p>
          <a:p>
            <a:pPr lvl="2"/>
            <a:r>
              <a:rPr lang="es-PA" dirty="0" smtClean="0"/>
              <a:t>Bit de paridad = 1</a:t>
            </a:r>
          </a:p>
          <a:p>
            <a:pPr lvl="2"/>
            <a:r>
              <a:rPr lang="es-PA" dirty="0" smtClean="0"/>
              <a:t>Bits en 0 = 3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18713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Datos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Código de Detección de Errores</a:t>
            </a:r>
          </a:p>
          <a:p>
            <a:r>
              <a:rPr lang="es-PA" dirty="0" smtClean="0"/>
              <a:t>Bloques de código son bits de control añadidos al final del mensaje y son fijos en tamaño.</a:t>
            </a:r>
          </a:p>
          <a:p>
            <a:pPr lvl="1"/>
            <a:r>
              <a:rPr lang="es-PA" dirty="0" smtClean="0"/>
              <a:t>Se puede verificar la paridad horizontal y vertical</a:t>
            </a:r>
          </a:p>
          <a:p>
            <a:r>
              <a:rPr lang="es-PA" dirty="0" smtClean="0"/>
              <a:t>La distancia </a:t>
            </a:r>
            <a:r>
              <a:rPr lang="es-PA" dirty="0" err="1" smtClean="0"/>
              <a:t>Hamming</a:t>
            </a:r>
            <a:r>
              <a:rPr lang="es-PA" dirty="0" smtClean="0"/>
              <a:t> corresponde al número total de bits que varían entre dos palabras sucesivas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:  La </a:t>
            </a:r>
            <a:r>
              <a:rPr lang="es-PA" dirty="0" err="1" smtClean="0"/>
              <a:t>sitancia</a:t>
            </a:r>
            <a:r>
              <a:rPr lang="es-PA" dirty="0" smtClean="0"/>
              <a:t> haming de 3 existe entre la data 111011 y 101010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:  Representar OUI en ASCII tanto en horizontal como en vertical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4697865"/>
            <a:ext cx="4075855" cy="144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00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Datos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Verificando paridad Horizontal y Vertical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065" y="2251981"/>
            <a:ext cx="2973378" cy="310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9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Datos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Códigos de redundancia cíclica</a:t>
            </a:r>
          </a:p>
          <a:p>
            <a:r>
              <a:rPr lang="es-PA" dirty="0" smtClean="0"/>
              <a:t>El polinomio T(x) es múltiplo de G(x).  Este corresponde a la representación de los datos redundantes agregados.</a:t>
            </a:r>
          </a:p>
          <a:p>
            <a:r>
              <a:rPr lang="es-PA" dirty="0" smtClean="0"/>
              <a:t>Ejemplos de polinomios para detección de errores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225" y="3301753"/>
            <a:ext cx="6316848" cy="214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8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Datos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Códigos de redundancia cíclica</a:t>
            </a:r>
          </a:p>
          <a:p>
            <a:r>
              <a:rPr lang="es-PA" dirty="0" smtClean="0"/>
              <a:t>El código </a:t>
            </a:r>
            <a:r>
              <a:rPr lang="es-PA" dirty="0" err="1" smtClean="0"/>
              <a:t>binaro</a:t>
            </a:r>
            <a:r>
              <a:rPr lang="es-PA" dirty="0" smtClean="0"/>
              <a:t> correspondiente b_(n-1)b_(n-2) … b1b0 al polinomio</a:t>
            </a:r>
          </a:p>
          <a:p>
            <a:endParaRPr lang="es-PA" dirty="0" smtClean="0"/>
          </a:p>
          <a:p>
            <a:endParaRPr lang="es-PA" dirty="0"/>
          </a:p>
          <a:p>
            <a:r>
              <a:rPr lang="es-PA" dirty="0" err="1" smtClean="0"/>
              <a:t>Asumiento</a:t>
            </a:r>
            <a:r>
              <a:rPr lang="es-PA" dirty="0" smtClean="0"/>
              <a:t> I(x) como el polinomio asociado.</a:t>
            </a:r>
          </a:p>
          <a:p>
            <a:r>
              <a:rPr lang="es-PA" dirty="0" smtClean="0"/>
              <a:t>Suponiendo G(x) es una r como generador del polinomio y el mensaje puede ser codificado por las siguientes operaciones</a:t>
            </a:r>
          </a:p>
          <a:p>
            <a:pPr lvl="1"/>
            <a:r>
              <a:rPr lang="es-PA" dirty="0" smtClean="0"/>
              <a:t>Multiplicar I(x) por </a:t>
            </a:r>
            <a:r>
              <a:rPr lang="es-PA" dirty="0" err="1" smtClean="0"/>
              <a:t>x^r</a:t>
            </a:r>
            <a:r>
              <a:rPr lang="es-PA" dirty="0" smtClean="0"/>
              <a:t> (o añadir r ceros al final de I(x))</a:t>
            </a:r>
          </a:p>
          <a:p>
            <a:pPr lvl="1"/>
            <a:r>
              <a:rPr lang="es-PA" dirty="0" smtClean="0"/>
              <a:t>Descomponer I(x)</a:t>
            </a:r>
            <a:r>
              <a:rPr lang="es-PA" dirty="0" err="1" smtClean="0"/>
              <a:t>x^r</a:t>
            </a:r>
            <a:r>
              <a:rPr lang="es-PA" dirty="0" smtClean="0"/>
              <a:t> en la forma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Determinar el polinomio cíclico T(x)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065" y="2631621"/>
            <a:ext cx="4593839" cy="69940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521" y="5138057"/>
            <a:ext cx="2201968" cy="65790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521" y="6248401"/>
            <a:ext cx="1915802" cy="49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6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Datos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Códigos de redundancia cíclica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:  Considerar la información inicial 101101 I(x) = x^5 + x^3 + x^2 + 1.  Usando el polinomio generador de la forma G(x) = x^3 + x + 1 (r = 3).  Determinar el polinomio T(x)</a:t>
            </a:r>
          </a:p>
          <a:p>
            <a:pPr lvl="1"/>
            <a:r>
              <a:rPr lang="es-PA" dirty="0" smtClean="0"/>
              <a:t>I(x)</a:t>
            </a:r>
            <a:r>
              <a:rPr lang="es-PA" dirty="0" err="1" smtClean="0"/>
              <a:t>x^r</a:t>
            </a:r>
            <a:r>
              <a:rPr lang="es-PA" dirty="0" smtClean="0"/>
              <a:t> = 101101 000 (añadimos 0s al final)</a:t>
            </a:r>
          </a:p>
          <a:p>
            <a:pPr lvl="1"/>
            <a:r>
              <a:rPr lang="es-PA" dirty="0" smtClean="0"/>
              <a:t>I(x)</a:t>
            </a:r>
            <a:r>
              <a:rPr lang="es-PA" dirty="0" err="1" smtClean="0"/>
              <a:t>x^r</a:t>
            </a:r>
            <a:r>
              <a:rPr lang="es-PA" dirty="0" smtClean="0"/>
              <a:t> entre G(x) lleva al cociente Q(x) = 100001 y el </a:t>
            </a:r>
            <a:r>
              <a:rPr lang="es-PA" dirty="0" err="1" smtClean="0"/>
              <a:t>residoo</a:t>
            </a:r>
            <a:r>
              <a:rPr lang="es-PA" dirty="0" smtClean="0"/>
              <a:t> R(x) = 011</a:t>
            </a:r>
          </a:p>
          <a:p>
            <a:pPr lvl="1"/>
            <a:r>
              <a:rPr lang="es-PA" dirty="0" smtClean="0"/>
              <a:t>El polinomio </a:t>
            </a:r>
            <a:r>
              <a:rPr lang="es-PA" dirty="0" err="1" smtClean="0"/>
              <a:t>Tx</a:t>
            </a:r>
            <a:r>
              <a:rPr lang="es-PA" dirty="0" smtClean="0"/>
              <a:t>) se da añadiendo r bits de R(x) al final de I(x), este es T(x) = 101101011</a:t>
            </a:r>
          </a:p>
          <a:p>
            <a:pPr lvl="1"/>
            <a:r>
              <a:rPr lang="es-PA" dirty="0" smtClean="0"/>
              <a:t>En la forma T(x) + E(X), asumimos la forma es efecto del error E con un código base de polinomio generador G(x), podemos detectar</a:t>
            </a:r>
          </a:p>
          <a:p>
            <a:pPr lvl="2"/>
            <a:r>
              <a:rPr lang="es-PA" dirty="0" smtClean="0"/>
              <a:t>Todos los errores sencillos (E = 10… 0)</a:t>
            </a:r>
          </a:p>
          <a:p>
            <a:pPr lvl="2"/>
            <a:r>
              <a:rPr lang="es-PA" dirty="0" smtClean="0"/>
              <a:t>Todos los errores dobles (E = 10… 010… 0)</a:t>
            </a:r>
          </a:p>
          <a:p>
            <a:pPr lvl="1"/>
            <a:r>
              <a:rPr lang="es-PA" dirty="0" smtClean="0"/>
              <a:t>Todos los errores relativos a un número impar de bits (E tiene números impares de bits 1) si x + 1 divide G(x)</a:t>
            </a:r>
          </a:p>
          <a:p>
            <a:pPr lvl="1"/>
            <a:r>
              <a:rPr lang="es-PA" dirty="0" smtClean="0"/>
              <a:t>Todos los errores de serie (E = 0… 01…. 10… 0) de longitud más pequeña que el grado de R(x)</a:t>
            </a:r>
          </a:p>
        </p:txBody>
      </p:sp>
    </p:spTree>
    <p:extLst>
      <p:ext uri="{BB962C8B-B14F-4D97-AF65-F5344CB8AC3E}">
        <p14:creationId xmlns:p14="http://schemas.microsoft.com/office/powerpoint/2010/main" val="7810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71224"/>
            <a:ext cx="8946541" cy="46771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 smtClean="0"/>
              <a:t>Si no </a:t>
            </a:r>
            <a:r>
              <a:rPr lang="en-US" dirty="0" err="1" smtClean="0"/>
              <a:t>consigue</a:t>
            </a:r>
            <a:r>
              <a:rPr lang="en-US" dirty="0" smtClean="0"/>
              <a:t> resolver un </a:t>
            </a:r>
            <a:r>
              <a:rPr lang="en-US" dirty="0" err="1" smtClean="0"/>
              <a:t>problema</a:t>
            </a:r>
            <a:r>
              <a:rPr lang="en-US" dirty="0" smtClean="0"/>
              <a:t>, </a:t>
            </a:r>
            <a:r>
              <a:rPr lang="en-US" dirty="0" err="1" smtClean="0"/>
              <a:t>ayudense</a:t>
            </a:r>
            <a:r>
              <a:rPr lang="en-US" dirty="0" smtClean="0"/>
              <a:t> entre </a:t>
            </a:r>
            <a:r>
              <a:rPr lang="en-US" dirty="0" err="1" smtClean="0"/>
              <a:t>uds</a:t>
            </a:r>
            <a:r>
              <a:rPr lang="en-US" dirty="0" smtClean="0"/>
              <a:t> o me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consultar</a:t>
            </a:r>
            <a:r>
              <a:rPr lang="en-US" dirty="0" smtClean="0"/>
              <a:t> para </a:t>
            </a:r>
            <a:r>
              <a:rPr lang="en-US" dirty="0" err="1" smtClean="0"/>
              <a:t>guía</a:t>
            </a:r>
            <a:r>
              <a:rPr lang="en-US" dirty="0" smtClean="0"/>
              <a:t> no para </a:t>
            </a:r>
            <a:r>
              <a:rPr lang="en-US" dirty="0" err="1" smtClean="0"/>
              <a:t>resolverle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endParaRPr lang="en-US" dirty="0" smtClean="0"/>
          </a:p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 smtClean="0"/>
              <a:t>retírela</a:t>
            </a:r>
            <a:endParaRPr lang="en-US" dirty="0" smtClean="0"/>
          </a:p>
          <a:p>
            <a:r>
              <a:rPr lang="en-US" dirty="0" smtClean="0"/>
              <a:t>Si no </a:t>
            </a:r>
            <a:r>
              <a:rPr lang="en-US" dirty="0" err="1" smtClean="0"/>
              <a:t>posee</a:t>
            </a:r>
            <a:r>
              <a:rPr lang="en-US" dirty="0" smtClean="0"/>
              <a:t> nota de </a:t>
            </a:r>
            <a:r>
              <a:rPr lang="en-US" dirty="0" err="1" smtClean="0"/>
              <a:t>pase</a:t>
            </a:r>
            <a:r>
              <a:rPr lang="en-US" dirty="0" smtClean="0"/>
              <a:t> de la </a:t>
            </a:r>
            <a:r>
              <a:rPr lang="en-US" dirty="0" err="1" smtClean="0"/>
              <a:t>materia</a:t>
            </a:r>
            <a:r>
              <a:rPr lang="en-US" dirty="0" smtClean="0"/>
              <a:t>, </a:t>
            </a:r>
            <a:r>
              <a:rPr lang="en-US" dirty="0" err="1" smtClean="0"/>
              <a:t>tendrá</a:t>
            </a:r>
            <a:r>
              <a:rPr lang="en-US" dirty="0" smtClean="0"/>
              <a:t> SN</a:t>
            </a:r>
          </a:p>
          <a:p>
            <a:r>
              <a:rPr lang="en-US" dirty="0" smtClean="0"/>
              <a:t>Si el </a:t>
            </a:r>
            <a:r>
              <a:rPr lang="en-US" dirty="0" err="1" smtClean="0"/>
              <a:t>falta</a:t>
            </a:r>
            <a:r>
              <a:rPr lang="en-US" dirty="0" smtClean="0"/>
              <a:t> el </a:t>
            </a:r>
            <a:r>
              <a:rPr lang="en-US" dirty="0" err="1" smtClean="0"/>
              <a:t>proyecto</a:t>
            </a:r>
            <a:r>
              <a:rPr lang="en-US" dirty="0" smtClean="0"/>
              <a:t> final </a:t>
            </a:r>
            <a:r>
              <a:rPr lang="en-US" dirty="0" err="1" smtClean="0"/>
              <a:t>tendrá</a:t>
            </a:r>
            <a:r>
              <a:rPr lang="en-US" dirty="0" smtClean="0"/>
              <a:t> SN</a:t>
            </a:r>
          </a:p>
          <a:p>
            <a:r>
              <a:rPr lang="en-US" dirty="0" smtClean="0"/>
              <a:t>No presto </a:t>
            </a:r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ni</a:t>
            </a:r>
            <a:r>
              <a:rPr lang="en-US" dirty="0" smtClean="0"/>
              <a:t> </a:t>
            </a:r>
            <a:r>
              <a:rPr lang="en-US" dirty="0" err="1" smtClean="0"/>
              <a:t>tarjetas</a:t>
            </a:r>
            <a:r>
              <a:rPr lang="en-US" dirty="0" smtClean="0"/>
              <a:t>, no soy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tienda</a:t>
            </a:r>
            <a:endParaRPr lang="en-US" dirty="0" smtClean="0"/>
          </a:p>
          <a:p>
            <a:r>
              <a:rPr lang="en-US" dirty="0" smtClean="0"/>
              <a:t>Deben </a:t>
            </a:r>
            <a:r>
              <a:rPr lang="en-US" dirty="0" err="1" smtClean="0"/>
              <a:t>conseguir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insumos</a:t>
            </a:r>
            <a:r>
              <a:rPr lang="en-US" dirty="0" smtClean="0"/>
              <a:t>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laboratorios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el </a:t>
            </a:r>
            <a:r>
              <a:rPr lang="en-US" dirty="0" err="1" smtClean="0"/>
              <a:t>día</a:t>
            </a:r>
            <a:r>
              <a:rPr lang="en-US" dirty="0" smtClean="0"/>
              <a:t>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2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99724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Pueden referir dos posibilidades:</a:t>
            </a:r>
          </a:p>
          <a:p>
            <a:pPr lvl="1"/>
            <a:r>
              <a:rPr lang="es-PA" dirty="0" smtClean="0"/>
              <a:t>Nivel bajo (0)</a:t>
            </a:r>
          </a:p>
          <a:p>
            <a:pPr lvl="1"/>
            <a:r>
              <a:rPr lang="es-PA" dirty="0" smtClean="0"/>
              <a:t>Nivel alto (1)</a:t>
            </a:r>
          </a:p>
          <a:p>
            <a:r>
              <a:rPr lang="es-PA" dirty="0" smtClean="0"/>
              <a:t>Cada nivel lógico tiene un </a:t>
            </a:r>
            <a:r>
              <a:rPr lang="es-PA" dirty="0" err="1" smtClean="0"/>
              <a:t>ciercuito</a:t>
            </a:r>
            <a:r>
              <a:rPr lang="es-PA" dirty="0" smtClean="0"/>
              <a:t> equivalente sin embargo la parte electrónica de la compuerta es diferente a su equivalente eléctrico.</a:t>
            </a:r>
          </a:p>
          <a:p>
            <a:pPr lvl="1"/>
            <a:r>
              <a:rPr lang="es-PA" dirty="0" smtClean="0"/>
              <a:t>Más rápida, pequeña  y consume menos</a:t>
            </a:r>
          </a:p>
          <a:p>
            <a:r>
              <a:rPr lang="es-PA" dirty="0" smtClean="0"/>
              <a:t>El siguiente circuito equivale a un NOT, AND y OR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377" y="714385"/>
            <a:ext cx="5180120" cy="203833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77" y="4930849"/>
            <a:ext cx="5235045" cy="160224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428" y="4723212"/>
            <a:ext cx="4742185" cy="187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9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El siguiente circuito corresponde a un XOR</a:t>
            </a:r>
          </a:p>
          <a:p>
            <a:endParaRPr lang="es-PA" dirty="0"/>
          </a:p>
          <a:p>
            <a:r>
              <a:rPr lang="es-PA" dirty="0" smtClean="0"/>
              <a:t>Las compuertas lógicas pueden ser utilizadas para combinar señales basadas en funciones booleanas</a:t>
            </a:r>
          </a:p>
          <a:p>
            <a:r>
              <a:rPr lang="es-PA" dirty="0" smtClean="0"/>
              <a:t>Se descomponen en los circuitos anteriores, de los cuales veremos el primero, compuerta NOT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509" y="191460"/>
            <a:ext cx="4256053" cy="235579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817" y="4163764"/>
            <a:ext cx="2015099" cy="71303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848" y="3945391"/>
            <a:ext cx="1334181" cy="224256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9960" y="3945390"/>
            <a:ext cx="1293239" cy="84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30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Compuerta AND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Compuerta OR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Compuerta XOR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201" y="1406977"/>
            <a:ext cx="2535297" cy="107496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684" y="1660752"/>
            <a:ext cx="1302113" cy="44699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806" y="680064"/>
            <a:ext cx="1029508" cy="179779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201" y="2879651"/>
            <a:ext cx="2248464" cy="103920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8684" y="3210795"/>
            <a:ext cx="1404876" cy="37691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7806" y="2582582"/>
            <a:ext cx="1361119" cy="163334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5201" y="4370593"/>
            <a:ext cx="1932692" cy="100694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2258" y="4631970"/>
            <a:ext cx="3509415" cy="38993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06038" y="4370593"/>
            <a:ext cx="1350272" cy="15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3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328057"/>
            <a:ext cx="11603864" cy="5265925"/>
          </a:xfrm>
        </p:spPr>
        <p:txBody>
          <a:bodyPr>
            <a:normAutofit/>
          </a:bodyPr>
          <a:lstStyle/>
          <a:p>
            <a:r>
              <a:rPr lang="es-PA" dirty="0" smtClean="0"/>
              <a:t>Compuertas </a:t>
            </a:r>
            <a:r>
              <a:rPr lang="es-PA" dirty="0" err="1" smtClean="0"/>
              <a:t>Logicas</a:t>
            </a:r>
            <a:r>
              <a:rPr lang="es-PA" dirty="0" smtClean="0"/>
              <a:t> Complementarias</a:t>
            </a:r>
          </a:p>
          <a:p>
            <a:r>
              <a:rPr lang="es-PA" dirty="0" smtClean="0"/>
              <a:t>NAND</a:t>
            </a:r>
          </a:p>
          <a:p>
            <a:r>
              <a:rPr lang="es-PA" dirty="0" smtClean="0"/>
              <a:t>NOR</a:t>
            </a:r>
          </a:p>
          <a:p>
            <a:r>
              <a:rPr lang="es-PA" dirty="0" smtClean="0"/>
              <a:t>XNOR</a:t>
            </a:r>
          </a:p>
          <a:p>
            <a:endParaRPr lang="es-PA" dirty="0"/>
          </a:p>
          <a:p>
            <a:r>
              <a:rPr lang="es-PA" dirty="0" smtClean="0"/>
              <a:t>Las compuertas NAND y NOR son consideradas compuertas universales</a:t>
            </a:r>
          </a:p>
          <a:p>
            <a:pPr lvl="1"/>
            <a:r>
              <a:rPr lang="es-PA" dirty="0" smtClean="0"/>
              <a:t>Cualquier conjunto digital puede ser representado por este tipo de compuertas</a:t>
            </a:r>
          </a:p>
          <a:p>
            <a:r>
              <a:rPr lang="es-PA" dirty="0" smtClean="0"/>
              <a:t>Ni la XOR y XNOR son consideradas universales 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733" y="1733550"/>
            <a:ext cx="1236211" cy="39120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733" y="2178905"/>
            <a:ext cx="1261154" cy="36467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733" y="2597725"/>
            <a:ext cx="3520854" cy="391206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2334" y="1837365"/>
            <a:ext cx="6443673" cy="8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5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328057"/>
            <a:ext cx="11603864" cy="5265925"/>
          </a:xfrm>
        </p:spPr>
        <p:txBody>
          <a:bodyPr>
            <a:normAutofit/>
          </a:bodyPr>
          <a:lstStyle/>
          <a:p>
            <a:r>
              <a:rPr lang="es-PA" dirty="0" smtClean="0"/>
              <a:t>Buffer </a:t>
            </a:r>
            <a:r>
              <a:rPr lang="es-PA" dirty="0" err="1" smtClean="0"/>
              <a:t>Tri</a:t>
            </a:r>
            <a:r>
              <a:rPr lang="es-PA" dirty="0" smtClean="0"/>
              <a:t> Estados</a:t>
            </a:r>
          </a:p>
          <a:p>
            <a:r>
              <a:rPr lang="es-PA" dirty="0" smtClean="0"/>
              <a:t>Funciona como una señal controlada por un </a:t>
            </a:r>
            <a:r>
              <a:rPr lang="es-PA" dirty="0" err="1" smtClean="0"/>
              <a:t>switch</a:t>
            </a:r>
            <a:endParaRPr lang="es-PA" dirty="0" smtClean="0"/>
          </a:p>
          <a:p>
            <a:r>
              <a:rPr lang="es-PA" dirty="0" smtClean="0"/>
              <a:t>Una señal de </a:t>
            </a:r>
            <a:r>
              <a:rPr lang="es-PA" dirty="0" err="1" smtClean="0"/>
              <a:t>Enable</a:t>
            </a:r>
            <a:r>
              <a:rPr lang="es-PA" dirty="0" smtClean="0"/>
              <a:t> habilita la salida, de lo contrario se mantiene en alta impedancia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870" y="3560969"/>
            <a:ext cx="2217153" cy="155531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683" y="3255623"/>
            <a:ext cx="2097946" cy="211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24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Función lógica</a:t>
            </a:r>
          </a:p>
          <a:p>
            <a:r>
              <a:rPr lang="es-PA" dirty="0" smtClean="0"/>
              <a:t>Se da cuando para una combinación de entradas se tiene una salida definida.</a:t>
            </a:r>
          </a:p>
          <a:p>
            <a:r>
              <a:rPr lang="es-PA" dirty="0" smtClean="0"/>
              <a:t>El número de estas </a:t>
            </a:r>
            <a:r>
              <a:rPr lang="es-PA" dirty="0" err="1" smtClean="0"/>
              <a:t>combinacioens</a:t>
            </a:r>
            <a:r>
              <a:rPr lang="es-PA" dirty="0" smtClean="0"/>
              <a:t> es 2^n para n variables de entrada</a:t>
            </a:r>
          </a:p>
          <a:p>
            <a:r>
              <a:rPr lang="es-PA" dirty="0" smtClean="0"/>
              <a:t>Una función lógica es indefinida si al menos para una de las condiciones de entrada no se conoce el nivel de salida.</a:t>
            </a:r>
          </a:p>
          <a:p>
            <a:r>
              <a:rPr lang="es-PA" dirty="0" smtClean="0"/>
              <a:t>Cuando un sistema lógico es implementado pueden ocurrir dos cosas</a:t>
            </a:r>
          </a:p>
          <a:p>
            <a:pPr lvl="1"/>
            <a:r>
              <a:rPr lang="es-PA" dirty="0" smtClean="0"/>
              <a:t>Una de las combinaciones puede no existir funcionalmente en el sistema (condición prohibida)</a:t>
            </a:r>
          </a:p>
          <a:p>
            <a:pPr lvl="2"/>
            <a:r>
              <a:rPr lang="es-PA" dirty="0"/>
              <a:t>-</a:t>
            </a:r>
            <a:endParaRPr lang="es-PA" dirty="0" smtClean="0"/>
          </a:p>
          <a:p>
            <a:pPr lvl="1"/>
            <a:r>
              <a:rPr lang="es-PA" dirty="0" smtClean="0"/>
              <a:t>Una de las combinaciones existen pero pueden tomar estados tanto como 0 o 1 (condición no importa).</a:t>
            </a:r>
          </a:p>
          <a:p>
            <a:pPr lvl="2"/>
            <a:r>
              <a:rPr lang="es-PA" dirty="0" smtClean="0"/>
              <a:t>X o </a:t>
            </a:r>
            <a:r>
              <a:rPr lang="es-PA" dirty="0" smtClean="0">
                <a:sym typeface="Symbol" panose="05050102010706020507" pitchFamily="18" charset="2"/>
              </a:rPr>
              <a:t></a:t>
            </a:r>
          </a:p>
          <a:p>
            <a:r>
              <a:rPr lang="es-PA" dirty="0" smtClean="0">
                <a:sym typeface="Symbol" panose="05050102010706020507" pitchFamily="18" charset="2"/>
              </a:rPr>
              <a:t>En fin pueden ser 0, 1, x o –</a:t>
            </a:r>
          </a:p>
          <a:p>
            <a:r>
              <a:rPr lang="es-PA" dirty="0" smtClean="0">
                <a:sym typeface="Symbol" panose="05050102010706020507" pitchFamily="18" charset="2"/>
              </a:rPr>
              <a:t>Una función con n variables puede representarse por una tabla de verdad de n+1 columnas y un máximo de 2^n líneas.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40622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Correspondencia entre una tabla de verdad y una función lógica</a:t>
            </a:r>
          </a:p>
          <a:p>
            <a:r>
              <a:rPr lang="es-PA" dirty="0" smtClean="0"/>
              <a:t>Sea X(A, B, C) la función lógica definida por la tabla de verdad</a:t>
            </a:r>
          </a:p>
          <a:p>
            <a:r>
              <a:rPr lang="es-PA" dirty="0" smtClean="0"/>
              <a:t>Supongamos que la función X(A, B, C) puede ser escrita como la siguiente suma de productos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Con tres variables !ABC corresponde a los </a:t>
            </a:r>
            <a:r>
              <a:rPr lang="es-PA" dirty="0" err="1" smtClean="0"/>
              <a:t>minterminos</a:t>
            </a:r>
            <a:r>
              <a:rPr lang="es-PA" dirty="0" smtClean="0"/>
              <a:t>, !AB no corresponde a un </a:t>
            </a:r>
            <a:r>
              <a:rPr lang="es-PA" dirty="0" err="1" smtClean="0"/>
              <a:t>mintermino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299" y="2701070"/>
            <a:ext cx="6936242" cy="36973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541" y="2566174"/>
            <a:ext cx="2097059" cy="63952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4299" y="3166787"/>
            <a:ext cx="3006695" cy="234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0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También podemos referir la misma tabla anterior en función de los </a:t>
            </a:r>
            <a:r>
              <a:rPr lang="es-PA" dirty="0" err="1" smtClean="0"/>
              <a:t>maxiterminos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Un </a:t>
            </a:r>
            <a:r>
              <a:rPr lang="es-PA" dirty="0" err="1" smtClean="0"/>
              <a:t>maxitermino</a:t>
            </a:r>
            <a:r>
              <a:rPr lang="es-PA" dirty="0" smtClean="0"/>
              <a:t> es representado, en este caso, por 3 variables</a:t>
            </a:r>
          </a:p>
          <a:p>
            <a:pPr lvl="1"/>
            <a:r>
              <a:rPr lang="es-PA" dirty="0" smtClean="0"/>
              <a:t>A + B + !C es un </a:t>
            </a:r>
            <a:r>
              <a:rPr lang="es-PA" dirty="0" err="1" smtClean="0"/>
              <a:t>maxitermino</a:t>
            </a:r>
            <a:endParaRPr lang="es-PA" dirty="0" smtClean="0"/>
          </a:p>
          <a:p>
            <a:pPr lvl="1"/>
            <a:r>
              <a:rPr lang="es-PA" dirty="0" smtClean="0"/>
              <a:t>B + !C no es un </a:t>
            </a:r>
            <a:r>
              <a:rPr lang="es-PA" dirty="0" err="1" smtClean="0"/>
              <a:t>maxitermino</a:t>
            </a:r>
            <a:endParaRPr lang="es-PA" dirty="0" smtClean="0"/>
          </a:p>
          <a:p>
            <a:r>
              <a:rPr lang="es-PA" dirty="0" smtClean="0"/>
              <a:t>La forma canónica corresponde a la tabla booleana de expresión lógica representada por los </a:t>
            </a:r>
            <a:r>
              <a:rPr lang="es-PA" dirty="0" err="1" smtClean="0"/>
              <a:t>maxiterminos</a:t>
            </a:r>
            <a:r>
              <a:rPr lang="es-PA" dirty="0" smtClean="0"/>
              <a:t> o los </a:t>
            </a:r>
            <a:r>
              <a:rPr lang="es-PA" dirty="0" err="1" smtClean="0"/>
              <a:t>minterminos</a:t>
            </a:r>
            <a:r>
              <a:rPr lang="es-PA" dirty="0"/>
              <a:t> </a:t>
            </a:r>
            <a:r>
              <a:rPr lang="es-PA" dirty="0" smtClean="0"/>
              <a:t>es la siguiente</a:t>
            </a:r>
          </a:p>
          <a:p>
            <a:endParaRPr lang="es-PA" dirty="0"/>
          </a:p>
          <a:p>
            <a:r>
              <a:rPr lang="es-PA" dirty="0" smtClean="0"/>
              <a:t>La función X puede ser escrita en suma de productos</a:t>
            </a:r>
            <a:endParaRPr lang="es-PA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179" y="1733550"/>
            <a:ext cx="3083263" cy="230300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332" y="1733550"/>
            <a:ext cx="5363188" cy="87533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285" y="5031241"/>
            <a:ext cx="4016830" cy="51405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1285" y="5906580"/>
            <a:ext cx="5673898" cy="71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84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La relación de </a:t>
            </a:r>
            <a:r>
              <a:rPr lang="es-PA" dirty="0" err="1" smtClean="0"/>
              <a:t>minterminos</a:t>
            </a:r>
            <a:r>
              <a:rPr lang="es-PA" dirty="0" smtClean="0"/>
              <a:t> y </a:t>
            </a:r>
            <a:r>
              <a:rPr lang="es-PA" dirty="0" err="1" smtClean="0"/>
              <a:t>maxiterminos</a:t>
            </a:r>
            <a:r>
              <a:rPr lang="es-PA" dirty="0" smtClean="0"/>
              <a:t> de una función lógica es:</a:t>
            </a:r>
          </a:p>
          <a:p>
            <a:endParaRPr lang="es-PA" dirty="0"/>
          </a:p>
          <a:p>
            <a:r>
              <a:rPr lang="es-PA" dirty="0" smtClean="0"/>
              <a:t>Sea n el número de variables de una función lógica</a:t>
            </a:r>
          </a:p>
          <a:p>
            <a:pPr lvl="1"/>
            <a:r>
              <a:rPr lang="es-PA" dirty="0" smtClean="0"/>
              <a:t>La suma de todos los 2^n </a:t>
            </a:r>
            <a:r>
              <a:rPr lang="es-PA" dirty="0" err="1" smtClean="0"/>
              <a:t>minterminos</a:t>
            </a:r>
            <a:r>
              <a:rPr lang="es-PA" dirty="0" smtClean="0"/>
              <a:t> es igual a 1</a:t>
            </a:r>
          </a:p>
          <a:p>
            <a:pPr lvl="1"/>
            <a:r>
              <a:rPr lang="es-PA" dirty="0" smtClean="0"/>
              <a:t>El producto de todos los 2^n </a:t>
            </a:r>
            <a:r>
              <a:rPr lang="es-PA" dirty="0" err="1" smtClean="0"/>
              <a:t>maxiterminos</a:t>
            </a:r>
            <a:r>
              <a:rPr lang="es-PA" dirty="0" smtClean="0"/>
              <a:t> de una función es igual a 0</a:t>
            </a:r>
          </a:p>
          <a:p>
            <a:pPr lvl="1"/>
            <a:endParaRPr lang="es-PA" dirty="0" smtClean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997" y="1733550"/>
            <a:ext cx="5231820" cy="4653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342" y="3426992"/>
            <a:ext cx="2562225" cy="325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6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r>
              <a:rPr lang="en-US" dirty="0" smtClean="0"/>
              <a:t> a </a:t>
            </a:r>
            <a:r>
              <a:rPr lang="en-US" dirty="0" err="1" smtClean="0"/>
              <a:t>Desarrollar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339403"/>
            <a:ext cx="10002492" cy="5280337"/>
          </a:xfrm>
        </p:spPr>
        <p:txBody>
          <a:bodyPr>
            <a:normAutofit fontScale="92500" lnSpcReduction="20000"/>
          </a:bodyPr>
          <a:lstStyle/>
          <a:p>
            <a:r>
              <a:rPr lang="es-PA" b="1" dirty="0" smtClean="0"/>
              <a:t>Presentar el temario de la Universidad</a:t>
            </a:r>
          </a:p>
          <a:p>
            <a:pPr lvl="1"/>
            <a:r>
              <a:rPr lang="es-PA" b="1" dirty="0" smtClean="0"/>
              <a:t>Preguntas</a:t>
            </a:r>
          </a:p>
          <a:p>
            <a:pPr lvl="1"/>
            <a:r>
              <a:rPr lang="es-PA" b="1" dirty="0" smtClean="0"/>
              <a:t>Cambios</a:t>
            </a:r>
            <a:endParaRPr lang="es-PA" b="1" dirty="0"/>
          </a:p>
          <a:p>
            <a:r>
              <a:rPr lang="es-PA" b="1" dirty="0" smtClean="0"/>
              <a:t>Libros de Referencia</a:t>
            </a:r>
          </a:p>
          <a:p>
            <a:pPr lvl="1"/>
            <a:r>
              <a:rPr lang="es-PA" b="1" dirty="0"/>
              <a:t>Tertulien </a:t>
            </a:r>
            <a:r>
              <a:rPr lang="es-PA" b="1" dirty="0" err="1" smtClean="0"/>
              <a:t>Ndjountche</a:t>
            </a:r>
            <a:r>
              <a:rPr lang="es-PA" b="1" dirty="0" smtClean="0"/>
              <a:t>.  Digital </a:t>
            </a:r>
            <a:r>
              <a:rPr lang="es-PA" b="1" dirty="0" err="1" smtClean="0"/>
              <a:t>Electronics</a:t>
            </a:r>
            <a:r>
              <a:rPr lang="es-PA" b="1" dirty="0" smtClean="0"/>
              <a:t> </a:t>
            </a:r>
            <a:r>
              <a:rPr lang="es-PA" b="1" dirty="0" err="1" smtClean="0"/>
              <a:t>Volume</a:t>
            </a:r>
            <a:r>
              <a:rPr lang="es-PA" b="1" dirty="0" smtClean="0"/>
              <a:t> 1: </a:t>
            </a:r>
            <a:r>
              <a:rPr lang="es-PA" b="1" dirty="0" err="1" smtClean="0"/>
              <a:t>Combinational</a:t>
            </a:r>
            <a:r>
              <a:rPr lang="es-PA" b="1" dirty="0" smtClean="0"/>
              <a:t> </a:t>
            </a:r>
            <a:r>
              <a:rPr lang="es-PA" b="1" dirty="0" err="1" smtClean="0"/>
              <a:t>Logic</a:t>
            </a:r>
            <a:r>
              <a:rPr lang="es-PA" b="1" dirty="0" smtClean="0"/>
              <a:t> </a:t>
            </a:r>
            <a:r>
              <a:rPr lang="es-PA" b="1" dirty="0" err="1" smtClean="0"/>
              <a:t>Circuits</a:t>
            </a:r>
            <a:r>
              <a:rPr lang="es-PA" b="1" dirty="0" smtClean="0"/>
              <a:t>.</a:t>
            </a:r>
          </a:p>
          <a:p>
            <a:pPr lvl="1"/>
            <a:r>
              <a:rPr lang="es-PA" b="1" dirty="0"/>
              <a:t>Tertulien </a:t>
            </a:r>
            <a:r>
              <a:rPr lang="es-PA" b="1" dirty="0" err="1" smtClean="0"/>
              <a:t>Ndjountche</a:t>
            </a:r>
            <a:r>
              <a:rPr lang="es-PA" b="1" dirty="0" smtClean="0"/>
              <a:t>.  Digital </a:t>
            </a:r>
            <a:r>
              <a:rPr lang="es-PA" b="1" dirty="0" err="1" smtClean="0"/>
              <a:t>Electronics</a:t>
            </a:r>
            <a:r>
              <a:rPr lang="es-PA" b="1" dirty="0" smtClean="0"/>
              <a:t> </a:t>
            </a:r>
            <a:r>
              <a:rPr lang="es-PA" b="1" dirty="0" err="1" smtClean="0"/>
              <a:t>Volume</a:t>
            </a:r>
            <a:r>
              <a:rPr lang="es-PA" b="1" dirty="0" smtClean="0"/>
              <a:t> 2:  </a:t>
            </a:r>
            <a:r>
              <a:rPr lang="es-PA" b="1" dirty="0" err="1" smtClean="0"/>
              <a:t>Sequential</a:t>
            </a:r>
            <a:r>
              <a:rPr lang="es-PA" b="1" dirty="0" smtClean="0"/>
              <a:t> and </a:t>
            </a:r>
            <a:r>
              <a:rPr lang="es-PA" b="1" dirty="0" err="1" smtClean="0"/>
              <a:t>Arithmetic</a:t>
            </a:r>
            <a:r>
              <a:rPr lang="es-PA" b="1" dirty="0" smtClean="0"/>
              <a:t> </a:t>
            </a:r>
            <a:r>
              <a:rPr lang="es-PA" b="1" dirty="0" err="1" smtClean="0"/>
              <a:t>Logic</a:t>
            </a:r>
            <a:r>
              <a:rPr lang="es-PA" b="1" dirty="0" smtClean="0"/>
              <a:t> </a:t>
            </a:r>
            <a:r>
              <a:rPr lang="es-PA" b="1" dirty="0" err="1" smtClean="0"/>
              <a:t>Circuits</a:t>
            </a:r>
            <a:endParaRPr lang="es-PA" b="1" dirty="0" smtClean="0"/>
          </a:p>
          <a:p>
            <a:pPr lvl="1"/>
            <a:r>
              <a:rPr lang="es-PA" dirty="0" smtClean="0"/>
              <a:t>Hayes</a:t>
            </a:r>
            <a:r>
              <a:rPr lang="es-PA" dirty="0"/>
              <a:t>, John P. </a:t>
            </a:r>
            <a:r>
              <a:rPr lang="es-PA" dirty="0" err="1"/>
              <a:t>Introduction</a:t>
            </a:r>
            <a:r>
              <a:rPr lang="es-PA" dirty="0"/>
              <a:t> to digital </a:t>
            </a:r>
            <a:r>
              <a:rPr lang="es-PA" dirty="0" err="1"/>
              <a:t>logic</a:t>
            </a:r>
            <a:r>
              <a:rPr lang="es-PA" dirty="0"/>
              <a:t> </a:t>
            </a:r>
            <a:r>
              <a:rPr lang="es-PA" dirty="0" err="1"/>
              <a:t>design</a:t>
            </a:r>
            <a:r>
              <a:rPr lang="es-PA" dirty="0"/>
              <a:t>. Addison-Wesley Iberoamericana, Estados Unidos, 1996. 352 </a:t>
            </a:r>
            <a:endParaRPr lang="es-PA" dirty="0" smtClean="0"/>
          </a:p>
          <a:p>
            <a:pPr lvl="1"/>
            <a:r>
              <a:rPr lang="es-PA" dirty="0" err="1"/>
              <a:t>Ercegovac</a:t>
            </a:r>
            <a:r>
              <a:rPr lang="es-PA" dirty="0"/>
              <a:t>, Milos; </a:t>
            </a:r>
            <a:r>
              <a:rPr lang="es-PA" dirty="0" err="1"/>
              <a:t>Lang</a:t>
            </a:r>
            <a:r>
              <a:rPr lang="es-PA" dirty="0"/>
              <a:t>, </a:t>
            </a:r>
            <a:r>
              <a:rPr lang="es-PA" dirty="0" smtClean="0"/>
              <a:t>T.  Digital </a:t>
            </a:r>
            <a:r>
              <a:rPr lang="es-PA" dirty="0" err="1"/>
              <a:t>systems</a:t>
            </a:r>
            <a:r>
              <a:rPr lang="es-PA" dirty="0"/>
              <a:t> and </a:t>
            </a:r>
            <a:r>
              <a:rPr lang="es-PA" dirty="0" err="1"/>
              <a:t>harware</a:t>
            </a:r>
            <a:r>
              <a:rPr lang="es-PA" dirty="0"/>
              <a:t>-firmware </a:t>
            </a:r>
            <a:r>
              <a:rPr lang="es-PA" dirty="0" err="1" smtClean="0"/>
              <a:t>algorithms</a:t>
            </a:r>
            <a:r>
              <a:rPr lang="es-PA" dirty="0"/>
              <a:t>.</a:t>
            </a:r>
          </a:p>
          <a:p>
            <a:pPr lvl="1"/>
            <a:r>
              <a:rPr lang="es-PA" dirty="0" err="1"/>
              <a:t>Sandige</a:t>
            </a:r>
            <a:r>
              <a:rPr lang="es-PA" dirty="0"/>
              <a:t>, R. S. Modern digital </a:t>
            </a:r>
            <a:r>
              <a:rPr lang="es-PA" dirty="0" err="1"/>
              <a:t>design</a:t>
            </a:r>
            <a:r>
              <a:rPr lang="es-PA" dirty="0" smtClean="0"/>
              <a:t>.</a:t>
            </a:r>
            <a:endParaRPr lang="es-PA" dirty="0"/>
          </a:p>
          <a:p>
            <a:pPr lvl="1"/>
            <a:r>
              <a:rPr lang="es-PA" dirty="0" err="1"/>
              <a:t>Tokheim</a:t>
            </a:r>
            <a:r>
              <a:rPr lang="es-PA" dirty="0"/>
              <a:t>, </a:t>
            </a:r>
            <a:r>
              <a:rPr lang="es-PA" dirty="0" smtClean="0"/>
              <a:t>Roger.  Electrónica </a:t>
            </a:r>
            <a:r>
              <a:rPr lang="es-PA" dirty="0"/>
              <a:t>digital: principios y </a:t>
            </a:r>
            <a:r>
              <a:rPr lang="es-PA" dirty="0" smtClean="0"/>
              <a:t>aplicaciones</a:t>
            </a:r>
            <a:endParaRPr lang="es-PA" dirty="0"/>
          </a:p>
          <a:p>
            <a:pPr lvl="1"/>
            <a:r>
              <a:rPr lang="es-PA" dirty="0" err="1"/>
              <a:t>Acha</a:t>
            </a:r>
            <a:r>
              <a:rPr lang="es-PA" dirty="0"/>
              <a:t>, </a:t>
            </a:r>
            <a:r>
              <a:rPr lang="es-PA" dirty="0" smtClean="0"/>
              <a:t>Santiago.  Electrónica </a:t>
            </a:r>
            <a:r>
              <a:rPr lang="es-PA" dirty="0"/>
              <a:t>Digital, lógica digital </a:t>
            </a:r>
            <a:r>
              <a:rPr lang="es-PA" dirty="0" smtClean="0"/>
              <a:t>Integrada</a:t>
            </a:r>
            <a:endParaRPr lang="es-PA" dirty="0"/>
          </a:p>
          <a:p>
            <a:pPr lvl="1"/>
            <a:r>
              <a:rPr lang="pt-BR" dirty="0" err="1"/>
              <a:t>Tavernier</a:t>
            </a:r>
            <a:r>
              <a:rPr lang="pt-BR" dirty="0"/>
              <a:t>, </a:t>
            </a:r>
            <a:r>
              <a:rPr lang="pt-BR" dirty="0" smtClean="0"/>
              <a:t>Ch.  Circuitos </a:t>
            </a:r>
            <a:r>
              <a:rPr lang="pt-BR" dirty="0"/>
              <a:t>lógicos </a:t>
            </a:r>
            <a:r>
              <a:rPr lang="pt-BR" dirty="0" err="1" smtClean="0"/>
              <a:t>programables</a:t>
            </a:r>
            <a:endParaRPr lang="pt-BR" dirty="0" smtClean="0"/>
          </a:p>
          <a:p>
            <a:pPr lvl="1"/>
            <a:r>
              <a:rPr lang="en-US" dirty="0" err="1"/>
              <a:t>Weste</a:t>
            </a:r>
            <a:r>
              <a:rPr lang="en-US" dirty="0"/>
              <a:t>, </a:t>
            </a:r>
            <a:r>
              <a:rPr lang="en-US" dirty="0" err="1"/>
              <a:t>Niel</a:t>
            </a:r>
            <a:r>
              <a:rPr lang="en-US" dirty="0"/>
              <a:t>; </a:t>
            </a:r>
            <a:r>
              <a:rPr lang="en-US" dirty="0" err="1"/>
              <a:t>Eshragian</a:t>
            </a:r>
            <a:r>
              <a:rPr lang="en-US" dirty="0"/>
              <a:t>, </a:t>
            </a:r>
            <a:r>
              <a:rPr lang="en-US" dirty="0" smtClean="0"/>
              <a:t>K. Principals </a:t>
            </a:r>
            <a:r>
              <a:rPr lang="en-US" dirty="0"/>
              <a:t>of CMOS VLSI design: a systems perspective</a:t>
            </a:r>
            <a:r>
              <a:rPr lang="en-US" dirty="0" smtClean="0"/>
              <a:t>.</a:t>
            </a:r>
          </a:p>
          <a:p>
            <a:pPr lvl="1"/>
            <a:r>
              <a:rPr lang="es-PA" dirty="0"/>
              <a:t>Reina Acedo, </a:t>
            </a:r>
            <a:r>
              <a:rPr lang="es-PA" dirty="0" smtClean="0"/>
              <a:t>Rafael.  Electrónica </a:t>
            </a:r>
            <a:r>
              <a:rPr lang="es-PA" dirty="0"/>
              <a:t>digital en la práctica. </a:t>
            </a:r>
            <a:endParaRPr lang="es-PA" b="1" dirty="0" smtClean="0"/>
          </a:p>
        </p:txBody>
      </p:sp>
    </p:spTree>
    <p:extLst>
      <p:ext uri="{BB962C8B-B14F-4D97-AF65-F5344CB8AC3E}">
        <p14:creationId xmlns:p14="http://schemas.microsoft.com/office/powerpoint/2010/main" val="282083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Algebra booleana</a:t>
            </a:r>
          </a:p>
          <a:p>
            <a:r>
              <a:rPr lang="es-PA" dirty="0" smtClean="0"/>
              <a:t>Es la operación algebraica aplicada a las variables booleanas</a:t>
            </a:r>
          </a:p>
          <a:p>
            <a:r>
              <a:rPr lang="es-PA" dirty="0" smtClean="0"/>
              <a:t>Si X y </a:t>
            </a:r>
            <a:r>
              <a:rPr lang="es-PA" dirty="0" err="1" smtClean="0"/>
              <a:t>Y</a:t>
            </a:r>
            <a:r>
              <a:rPr lang="es-PA" dirty="0" smtClean="0"/>
              <a:t> son funciones lógicas y pueden tomar valores 0 y 1 tenemos las siguientes propiedades posibles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Ejemplo:  Implementar una XOR utilizando solo NAND y XNOR utilizando solo NOR</a:t>
            </a:r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564" y="2608889"/>
            <a:ext cx="6975713" cy="194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2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Ejemplo:  Implementar una XOR utilizando solo NAND y XNOR utilizando solo NOR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718" y="1733549"/>
            <a:ext cx="3036000" cy="66130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285" y="1740352"/>
            <a:ext cx="3080014" cy="6545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08" y="2726589"/>
            <a:ext cx="2565820" cy="54360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9798" y="2726588"/>
            <a:ext cx="1943794" cy="54360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6098" y="2726588"/>
            <a:ext cx="2341683" cy="54360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6711" y="4145532"/>
            <a:ext cx="5599588" cy="136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74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Ejemplo:  Implementar una XOR utilizando solo NAND y XNOR utilizando solo NOR</a:t>
            </a:r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733550"/>
            <a:ext cx="3412192" cy="60932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3218209"/>
            <a:ext cx="4326172" cy="60932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0" y="4359967"/>
            <a:ext cx="4278902" cy="53860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" y="5431008"/>
            <a:ext cx="3476765" cy="70853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8366" y="2939641"/>
            <a:ext cx="5367632" cy="128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7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Teoremas de Algebra Booleana</a:t>
            </a:r>
          </a:p>
          <a:p>
            <a:r>
              <a:rPr lang="es-PA" dirty="0" smtClean="0"/>
              <a:t>Gobernado por ciertas propiedades (teoremas)</a:t>
            </a:r>
          </a:p>
          <a:p>
            <a:r>
              <a:rPr lang="es-PA" dirty="0" smtClean="0"/>
              <a:t>Hacen más fácil la relación de </a:t>
            </a:r>
            <a:r>
              <a:rPr lang="es-PA" dirty="0" err="1" smtClean="0"/>
              <a:t>maxiterminos</a:t>
            </a:r>
            <a:r>
              <a:rPr lang="es-PA" dirty="0" smtClean="0"/>
              <a:t>  </a:t>
            </a:r>
            <a:r>
              <a:rPr lang="es-PA" dirty="0" err="1" smtClean="0"/>
              <a:t>minterminos</a:t>
            </a:r>
            <a:r>
              <a:rPr lang="es-PA" dirty="0" smtClean="0"/>
              <a:t> a una representación más simple, no muchas compuertas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Con estas reglas simples podemos llegar a establecer los otros teoremas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893" y="2587118"/>
            <a:ext cx="3329062" cy="211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8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Teoremas de simplificación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Teorema de Absorción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Teorema de factorización 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Teorema de Consenso </a:t>
            </a:r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849" y="2738556"/>
            <a:ext cx="3329062" cy="211182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47" y="1733550"/>
            <a:ext cx="1986126" cy="124913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46" y="3456213"/>
            <a:ext cx="2081895" cy="8327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446" y="4897609"/>
            <a:ext cx="2993297" cy="71941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446" y="6055177"/>
            <a:ext cx="3582920" cy="60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4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Teorema de Expansión de Shannon</a:t>
            </a:r>
          </a:p>
          <a:p>
            <a:r>
              <a:rPr lang="es-PA" dirty="0" smtClean="0"/>
              <a:t>Si tenemos na función F(x0, x1, … xi, … xn-1) que es una función lógica de n variables, esta se puede escribir: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En práctica este se puede adquirir descomponiendo una función de 5 variables, por ejemplo, dar el levantamiento de dos funciones de cuatro variables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Aplicando iterativamente la expansión de Shannon se puede expresar la función </a:t>
            </a:r>
            <a:r>
              <a:rPr lang="es-PA" dirty="0" err="1" smtClean="0"/>
              <a:t>boolana</a:t>
            </a:r>
            <a:r>
              <a:rPr lang="es-PA" dirty="0" smtClean="0"/>
              <a:t> para diferentes </a:t>
            </a:r>
            <a:r>
              <a:rPr lang="es-PA" dirty="0" err="1" smtClean="0"/>
              <a:t>combinacioens</a:t>
            </a:r>
            <a:r>
              <a:rPr lang="es-PA" dirty="0" smtClean="0"/>
              <a:t> de variables dada la tabla de verdad</a:t>
            </a:r>
            <a:endParaRPr lang="es-PA" dirty="0"/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613" y="2294563"/>
            <a:ext cx="6909767" cy="103646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613" y="4206367"/>
            <a:ext cx="6551720" cy="56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7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Teorema de Expansión de Shannon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F(0,0) = 1, F(0,1) = 0, F(1, 0) = 0, F(1, 1) = 1</a:t>
            </a:r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899" y="1185582"/>
            <a:ext cx="1601220" cy="142330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4" y="2751364"/>
            <a:ext cx="5046889" cy="94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9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XOR (OR Exclusivo) y XNOR (AND inclusivo)</a:t>
            </a:r>
          </a:p>
          <a:p>
            <a:r>
              <a:rPr lang="es-PA" dirty="0" smtClean="0"/>
              <a:t>XOR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XNOR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39" y="2147209"/>
            <a:ext cx="2073451" cy="48713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39" y="2870148"/>
            <a:ext cx="1915533" cy="48265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39" y="3943351"/>
            <a:ext cx="2604492" cy="4762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339" y="4658408"/>
            <a:ext cx="5288112" cy="63653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5860" y="1928816"/>
            <a:ext cx="6195582" cy="252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28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XOR (OR Exclusivo) y XNOR (AND inclusivo)</a:t>
            </a:r>
          </a:p>
          <a:p>
            <a:r>
              <a:rPr lang="es-PA" dirty="0" smtClean="0"/>
              <a:t>Para la función </a:t>
            </a:r>
          </a:p>
          <a:p>
            <a:r>
              <a:rPr lang="es-PA" dirty="0" smtClean="0"/>
              <a:t>La tabla de la verdad está representada en la tabla siguiente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Podemos tener entonces el análisis de la función                                  cuando todos son 1 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Concluimos que                                                                         no son iguales 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812" y="1733550"/>
            <a:ext cx="5008414" cy="37827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776" y="4230602"/>
            <a:ext cx="2171532" cy="36561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589" y="4548187"/>
            <a:ext cx="4425920" cy="149202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7675" y="2610530"/>
            <a:ext cx="6019633" cy="143895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6085" y="6204857"/>
            <a:ext cx="4840075" cy="33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46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XOR (OR Exclusivo) y XNOR (AND inclusivo)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El siguiente teorema es verificado para cada una de las propiedades</a:t>
            </a:r>
          </a:p>
          <a:p>
            <a:r>
              <a:rPr lang="es-PA" dirty="0" err="1" smtClean="0"/>
              <a:t>Conumtativa</a:t>
            </a:r>
            <a:r>
              <a:rPr lang="es-PA" dirty="0" smtClean="0"/>
              <a:t>							</a:t>
            </a:r>
            <a:r>
              <a:rPr lang="es-PA" dirty="0" err="1" smtClean="0"/>
              <a:t>Factorizacion</a:t>
            </a:r>
            <a:r>
              <a:rPr lang="es-PA" dirty="0" smtClean="0"/>
              <a:t> y Distributiva		Consenso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Asociativa								Absorción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318" y="1733550"/>
            <a:ext cx="2086886" cy="170633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78" y="4427764"/>
            <a:ext cx="1658439" cy="75383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178" y="5790239"/>
            <a:ext cx="3918259" cy="71941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5835" y="4427764"/>
            <a:ext cx="3117559" cy="75383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3772" y="5600699"/>
            <a:ext cx="2256161" cy="75655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0361" y="5596218"/>
            <a:ext cx="4091969" cy="71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0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Entender</a:t>
            </a:r>
            <a:r>
              <a:rPr lang="en-US" dirty="0" smtClean="0"/>
              <a:t> el </a:t>
            </a:r>
            <a:r>
              <a:rPr lang="en-US" dirty="0" err="1" smtClean="0"/>
              <a:t>uso</a:t>
            </a:r>
            <a:r>
              <a:rPr lang="en-US" dirty="0" smtClean="0"/>
              <a:t> de FPGAs</a:t>
            </a:r>
          </a:p>
          <a:p>
            <a:r>
              <a:rPr lang="es-PA" dirty="0" smtClean="0"/>
              <a:t>Adquirir los conocimientos básicos para el uso de descripción de hardware</a:t>
            </a:r>
            <a:endParaRPr lang="en-US" dirty="0" smtClean="0"/>
          </a:p>
          <a:p>
            <a:r>
              <a:rPr lang="en-US" dirty="0" err="1" smtClean="0"/>
              <a:t>Llevar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sistemas</a:t>
            </a:r>
            <a:r>
              <a:rPr lang="en-US" dirty="0" smtClean="0"/>
              <a:t> de control digital a la </a:t>
            </a:r>
            <a:r>
              <a:rPr lang="en-US" dirty="0" err="1" smtClean="0"/>
              <a:t>práctica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Para dos funciones lógicas X y </a:t>
            </a:r>
            <a:r>
              <a:rPr lang="es-PA" dirty="0" err="1" smtClean="0"/>
              <a:t>Y</a:t>
            </a:r>
            <a:r>
              <a:rPr lang="es-PA" dirty="0" smtClean="0"/>
              <a:t>, se establece que:</a:t>
            </a:r>
          </a:p>
          <a:p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También podemos deducir que los signos + se reemplazan por . y </a:t>
            </a:r>
            <a:r>
              <a:rPr lang="es-PA" dirty="0" err="1" smtClean="0"/>
              <a:t>visceversa</a:t>
            </a:r>
            <a:endParaRPr lang="es-PA" dirty="0" smtClean="0"/>
          </a:p>
          <a:p>
            <a:r>
              <a:rPr lang="es-PA" dirty="0" smtClean="0"/>
              <a:t>Los círculos con signo de mas </a:t>
            </a:r>
            <a:r>
              <a:rPr lang="es-PA" dirty="0" smtClean="0">
                <a:sym typeface="Symbol" panose="05050102010706020507" pitchFamily="18" charset="2"/>
              </a:rPr>
              <a:t> se reemplazan con un circulo de punto </a:t>
            </a:r>
            <a:endParaRPr lang="es-PA" dirty="0"/>
          </a:p>
          <a:p>
            <a:r>
              <a:rPr lang="es-PA" dirty="0" smtClean="0"/>
              <a:t>Cualquier nivel lógico 1 por un nivel lógico 0 y </a:t>
            </a:r>
            <a:r>
              <a:rPr lang="es-PA" dirty="0" err="1" smtClean="0"/>
              <a:t>visceversa</a:t>
            </a:r>
            <a:endParaRPr lang="es-PA" dirty="0" smtClean="0"/>
          </a:p>
          <a:p>
            <a:r>
              <a:rPr lang="es-PA" dirty="0" smtClean="0"/>
              <a:t>Ejemplo:  Demostrar que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575" t="4824"/>
          <a:stretch/>
        </p:blipFill>
        <p:spPr>
          <a:xfrm>
            <a:off x="740227" y="1733549"/>
            <a:ext cx="3447340" cy="68307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627" y="3146651"/>
            <a:ext cx="231422" cy="24969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120" y="4502602"/>
            <a:ext cx="4507901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3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Para la primera expresión				Para la tercera expresión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Para la segunda expresión				Para la cuarta expresión</a:t>
            </a:r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099" y="193223"/>
            <a:ext cx="3447704" cy="12001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77" y="1736951"/>
            <a:ext cx="4204541" cy="165939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77" y="4027714"/>
            <a:ext cx="4029075" cy="19431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9560" y="1733550"/>
            <a:ext cx="5299404" cy="166279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559" y="4099151"/>
            <a:ext cx="5169355" cy="187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74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Mapas de </a:t>
            </a:r>
            <a:r>
              <a:rPr lang="es-PA" dirty="0" err="1" smtClean="0"/>
              <a:t>Karnaugh</a:t>
            </a:r>
            <a:endParaRPr lang="es-PA" dirty="0" smtClean="0"/>
          </a:p>
          <a:p>
            <a:r>
              <a:rPr lang="es-PA" dirty="0" smtClean="0"/>
              <a:t>Es un método gráfico para realizar la reducción y simplificación de expresiones lógicas</a:t>
            </a:r>
          </a:p>
          <a:p>
            <a:r>
              <a:rPr lang="es-PA" dirty="0" smtClean="0"/>
              <a:t>Es una tabla de verdad descompuesta en celdas (representadas en código gray)</a:t>
            </a:r>
          </a:p>
          <a:p>
            <a:r>
              <a:rPr lang="es-PA" dirty="0" smtClean="0"/>
              <a:t>En el siguiente ejemplo vemos un mapa de verdad de 3 variables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687" y="3335337"/>
            <a:ext cx="3471948" cy="247763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742" y="3335337"/>
            <a:ext cx="3861247" cy="247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78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Mapas de </a:t>
            </a:r>
            <a:r>
              <a:rPr lang="es-PA" dirty="0" err="1" smtClean="0"/>
              <a:t>Karnaugh</a:t>
            </a:r>
            <a:endParaRPr lang="es-PA" dirty="0" smtClean="0"/>
          </a:p>
          <a:p>
            <a:r>
              <a:rPr lang="es-PA" dirty="0" smtClean="0"/>
              <a:t>El siguiente es un mapa de </a:t>
            </a:r>
            <a:r>
              <a:rPr lang="es-PA" dirty="0" err="1" smtClean="0"/>
              <a:t>karnaugh</a:t>
            </a:r>
            <a:r>
              <a:rPr lang="es-PA" dirty="0" smtClean="0"/>
              <a:t> de 4 variables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192" y="2608889"/>
            <a:ext cx="2603727" cy="272596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977" y="2564291"/>
            <a:ext cx="2827565" cy="28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5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Mapas de </a:t>
            </a:r>
            <a:r>
              <a:rPr lang="es-PA" dirty="0" err="1" smtClean="0"/>
              <a:t>Karnaugh</a:t>
            </a:r>
            <a:endParaRPr lang="es-PA" dirty="0" smtClean="0"/>
          </a:p>
          <a:p>
            <a:r>
              <a:rPr lang="es-PA" dirty="0" smtClean="0"/>
              <a:t>Agrupación y resultado del  dueto						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548" y="2248300"/>
            <a:ext cx="2200275" cy="15144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7" y="3916417"/>
            <a:ext cx="4116034" cy="37935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232" y="2191150"/>
            <a:ext cx="2247900" cy="15716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442" y="3950153"/>
            <a:ext cx="2841757" cy="39652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9123" y="4447214"/>
            <a:ext cx="2171700" cy="14478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007" y="6046452"/>
            <a:ext cx="3573871" cy="43218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3232" y="4534055"/>
            <a:ext cx="2105025" cy="149542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1832" y="6097795"/>
            <a:ext cx="5164272" cy="38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7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Mapas de </a:t>
            </a:r>
            <a:r>
              <a:rPr lang="es-PA" dirty="0" err="1" smtClean="0"/>
              <a:t>Karnaugh</a:t>
            </a:r>
            <a:endParaRPr lang="es-PA" dirty="0" smtClean="0"/>
          </a:p>
          <a:p>
            <a:r>
              <a:rPr lang="es-PA" dirty="0" smtClean="0"/>
              <a:t>Agrupación de un cuarteto					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181" y="2222047"/>
            <a:ext cx="2515961" cy="183597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36" y="4240541"/>
            <a:ext cx="4460008" cy="35210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0516" y="2133970"/>
            <a:ext cx="2390775" cy="162877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6667" y="4240541"/>
            <a:ext cx="4509665" cy="35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5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Mapas de </a:t>
            </a:r>
            <a:r>
              <a:rPr lang="es-PA" dirty="0" err="1" smtClean="0"/>
              <a:t>Karnaugh</a:t>
            </a:r>
            <a:endParaRPr lang="es-PA" dirty="0" smtClean="0"/>
          </a:p>
          <a:p>
            <a:r>
              <a:rPr lang="es-PA" dirty="0" smtClean="0"/>
              <a:t>Agrupación de un octeto					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23" y="2253660"/>
            <a:ext cx="2722998" cy="262618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912" y="5082984"/>
            <a:ext cx="1088219" cy="52395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467" y="2253660"/>
            <a:ext cx="2567032" cy="262618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9333" y="5082984"/>
            <a:ext cx="1000208" cy="50010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7861" y="2253660"/>
            <a:ext cx="2445064" cy="262618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3217" y="5133250"/>
            <a:ext cx="867545" cy="44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93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Mapas de </a:t>
            </a:r>
            <a:r>
              <a:rPr lang="es-PA" dirty="0" err="1" smtClean="0"/>
              <a:t>Karnaugh</a:t>
            </a:r>
            <a:endParaRPr lang="es-PA" dirty="0" smtClean="0"/>
          </a:p>
          <a:p>
            <a:r>
              <a:rPr lang="es-PA" dirty="0" smtClean="0"/>
              <a:t>Simplificar las siguientes ecuaciones					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2155371"/>
            <a:ext cx="4535170" cy="45351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4" y="2608888"/>
            <a:ext cx="7698570" cy="45651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2" y="3063202"/>
            <a:ext cx="7714720" cy="218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0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Mapas de </a:t>
            </a:r>
            <a:r>
              <a:rPr lang="es-PA" dirty="0" err="1" smtClean="0"/>
              <a:t>Karnaugh</a:t>
            </a:r>
            <a:endParaRPr lang="es-PA" dirty="0" smtClean="0"/>
          </a:p>
          <a:p>
            <a:r>
              <a:rPr lang="es-PA" dirty="0" smtClean="0"/>
              <a:t>Simplificar las siguientes ecuaciones					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06" y="3058645"/>
            <a:ext cx="3038006" cy="232069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48" y="5642402"/>
            <a:ext cx="1740959" cy="47965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9253" y="2977103"/>
            <a:ext cx="2788403" cy="184717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6950" y="5145541"/>
            <a:ext cx="2253011" cy="46760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212" y="2406701"/>
            <a:ext cx="4535170" cy="45351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7469" y="2269390"/>
            <a:ext cx="6139543" cy="36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4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Mapas de </a:t>
            </a:r>
            <a:r>
              <a:rPr lang="es-PA" dirty="0" err="1" smtClean="0"/>
              <a:t>Karnaugh</a:t>
            </a:r>
            <a:endParaRPr lang="es-PA" dirty="0" smtClean="0"/>
          </a:p>
          <a:p>
            <a:r>
              <a:rPr lang="es-PA" dirty="0" smtClean="0"/>
              <a:t>Simplificar las siguientes ecuaciones					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11" y="2245006"/>
            <a:ext cx="2733675" cy="267210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76" y="5686000"/>
            <a:ext cx="4837344" cy="40311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/>
          <a:srcRect b="68096"/>
          <a:stretch/>
        </p:blipFill>
        <p:spPr>
          <a:xfrm>
            <a:off x="3793303" y="2260546"/>
            <a:ext cx="7714720" cy="69668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4875" y="3035752"/>
            <a:ext cx="2602495" cy="265024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4875" y="5887556"/>
            <a:ext cx="4847861" cy="36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9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Proyecto Final – Un Sistema de Control Digital con FPGA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64908" y="2083243"/>
            <a:ext cx="7242197" cy="4425154"/>
          </a:xfrm>
        </p:spPr>
        <p:txBody>
          <a:bodyPr>
            <a:normAutofit fontScale="92500" lnSpcReduction="20000"/>
          </a:bodyPr>
          <a:lstStyle/>
          <a:p>
            <a:r>
              <a:rPr lang="es-PA" b="1" dirty="0" smtClean="0">
                <a:solidFill>
                  <a:srgbClr val="FF0000"/>
                </a:solidFill>
              </a:rPr>
              <a:t>USAR ARDUINO = -1000%</a:t>
            </a:r>
          </a:p>
          <a:p>
            <a:r>
              <a:rPr lang="es-PA" dirty="0" smtClean="0"/>
              <a:t>Software de Control Digital = 55%</a:t>
            </a:r>
          </a:p>
          <a:p>
            <a:r>
              <a:rPr lang="es-PA" dirty="0" smtClean="0"/>
              <a:t>Manual de Uso (corto) = 10%</a:t>
            </a:r>
          </a:p>
          <a:p>
            <a:pPr lvl="1"/>
            <a:r>
              <a:rPr lang="es-PA" dirty="0" smtClean="0"/>
              <a:t>Impreso</a:t>
            </a:r>
          </a:p>
          <a:p>
            <a:r>
              <a:rPr lang="es-PA" b="1" i="1" dirty="0" smtClean="0"/>
              <a:t>Puede usar tarjetas hijas de cualquier plataforma!</a:t>
            </a:r>
          </a:p>
          <a:p>
            <a:r>
              <a:rPr lang="es-PA" dirty="0"/>
              <a:t>Diagrama de Bloques de Control = </a:t>
            </a:r>
            <a:r>
              <a:rPr lang="es-PA" dirty="0" smtClean="0"/>
              <a:t>15</a:t>
            </a:r>
            <a:r>
              <a:rPr lang="es-PA" dirty="0"/>
              <a:t>%</a:t>
            </a:r>
          </a:p>
          <a:p>
            <a:r>
              <a:rPr lang="es-PA" dirty="0"/>
              <a:t>Ecuaciones de Control = 10%</a:t>
            </a:r>
          </a:p>
          <a:p>
            <a:r>
              <a:rPr lang="es-PA" dirty="0"/>
              <a:t>Circuito Esquemático = </a:t>
            </a:r>
            <a:r>
              <a:rPr lang="es-PA" dirty="0" smtClean="0"/>
              <a:t>15</a:t>
            </a:r>
            <a:r>
              <a:rPr lang="es-PA" dirty="0"/>
              <a:t>%</a:t>
            </a:r>
          </a:p>
          <a:p>
            <a:pPr lvl="1"/>
            <a:r>
              <a:rPr lang="es-PA" dirty="0" err="1"/>
              <a:t>Altium</a:t>
            </a:r>
            <a:r>
              <a:rPr lang="es-PA" dirty="0"/>
              <a:t> o equivalente</a:t>
            </a:r>
          </a:p>
          <a:p>
            <a:r>
              <a:rPr lang="es-PA" dirty="0"/>
              <a:t>Informe Final  y defensa = </a:t>
            </a:r>
            <a:r>
              <a:rPr lang="es-PA" dirty="0" smtClean="0"/>
              <a:t>5%</a:t>
            </a:r>
            <a:endParaRPr lang="es-PA" dirty="0"/>
          </a:p>
          <a:p>
            <a:pPr lvl="1"/>
            <a:r>
              <a:rPr lang="es-PA" dirty="0"/>
              <a:t>Formato IEEE no más de 5 páginas = </a:t>
            </a:r>
            <a:r>
              <a:rPr lang="es-PA" dirty="0" smtClean="0"/>
              <a:t>2%</a:t>
            </a:r>
            <a:endParaRPr lang="es-PA" dirty="0"/>
          </a:p>
          <a:p>
            <a:pPr lvl="1"/>
            <a:r>
              <a:rPr lang="es-PA" dirty="0"/>
              <a:t>Defensa al grupo = </a:t>
            </a:r>
            <a:r>
              <a:rPr lang="es-PA" dirty="0" smtClean="0"/>
              <a:t>3%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Mapas de </a:t>
            </a:r>
            <a:r>
              <a:rPr lang="es-PA" dirty="0" err="1" smtClean="0"/>
              <a:t>Karnaugh</a:t>
            </a:r>
            <a:endParaRPr lang="es-PA" dirty="0" smtClean="0"/>
          </a:p>
          <a:p>
            <a:r>
              <a:rPr lang="es-PA" dirty="0" smtClean="0"/>
              <a:t>Simplificar las siguientes ecuaciones					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/>
          <a:srcRect t="36060" b="34030"/>
          <a:stretch/>
        </p:blipFill>
        <p:spPr>
          <a:xfrm>
            <a:off x="4320892" y="1180220"/>
            <a:ext cx="7714720" cy="65314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297" y="2454048"/>
            <a:ext cx="2563604" cy="257515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297" y="5359173"/>
            <a:ext cx="2726830" cy="54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57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Mapas de </a:t>
            </a:r>
            <a:r>
              <a:rPr lang="es-PA" dirty="0" err="1" smtClean="0"/>
              <a:t>Karnaugh</a:t>
            </a:r>
            <a:endParaRPr lang="es-PA" dirty="0" smtClean="0"/>
          </a:p>
          <a:p>
            <a:r>
              <a:rPr lang="es-PA" dirty="0" smtClean="0"/>
              <a:t>Simplificar las siguientes ecuaciones					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/>
          <a:srcRect t="67785"/>
          <a:stretch/>
        </p:blipFill>
        <p:spPr>
          <a:xfrm>
            <a:off x="4146722" y="2090057"/>
            <a:ext cx="7714720" cy="70348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03" y="2441801"/>
            <a:ext cx="3166094" cy="287042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03" y="5770788"/>
            <a:ext cx="5759128" cy="41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4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Mapas de </a:t>
            </a:r>
            <a:r>
              <a:rPr lang="es-PA" dirty="0" err="1" smtClean="0"/>
              <a:t>Karnaugh</a:t>
            </a:r>
            <a:endParaRPr lang="es-PA" dirty="0" smtClean="0"/>
          </a:p>
          <a:p>
            <a:r>
              <a:rPr lang="es-PA" dirty="0" smtClean="0"/>
              <a:t>Simplificar las siguientes ecuaciones de </a:t>
            </a:r>
            <a:r>
              <a:rPr lang="es-PA" dirty="0" err="1" smtClean="0"/>
              <a:t>minterminos</a:t>
            </a:r>
            <a:r>
              <a:rPr lang="es-PA" dirty="0" smtClean="0"/>
              <a:t>		 (x son no importa)			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86" y="2351713"/>
            <a:ext cx="4384524" cy="87045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86" y="3543299"/>
            <a:ext cx="2997050" cy="196487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886" y="5954484"/>
            <a:ext cx="3779506" cy="4290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509" y="3543299"/>
            <a:ext cx="2710150" cy="199888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508" y="5959445"/>
            <a:ext cx="2004661" cy="42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1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Mapas de </a:t>
            </a:r>
            <a:r>
              <a:rPr lang="es-PA" dirty="0" err="1" smtClean="0"/>
              <a:t>Karnaugh</a:t>
            </a:r>
            <a:endParaRPr lang="es-PA" dirty="0" smtClean="0"/>
          </a:p>
          <a:p>
            <a:r>
              <a:rPr lang="es-PA" dirty="0" smtClean="0"/>
              <a:t>Simplificar de funciones lógicas con </a:t>
            </a:r>
            <a:r>
              <a:rPr lang="es-PA" dirty="0" err="1" smtClean="0"/>
              <a:t>multiples</a:t>
            </a:r>
            <a:r>
              <a:rPr lang="es-PA" dirty="0" smtClean="0"/>
              <a:t> salidas</a:t>
            </a:r>
          </a:p>
          <a:p>
            <a:pPr lvl="1"/>
            <a:r>
              <a:rPr lang="es-PA" dirty="0" smtClean="0"/>
              <a:t>Se escribe la suma de productos</a:t>
            </a:r>
          </a:p>
          <a:p>
            <a:pPr lvl="1"/>
            <a:r>
              <a:rPr lang="es-PA" dirty="0" smtClean="0"/>
              <a:t>Los </a:t>
            </a:r>
            <a:r>
              <a:rPr lang="es-PA" dirty="0" err="1" smtClean="0"/>
              <a:t>minterminos</a:t>
            </a:r>
            <a:r>
              <a:rPr lang="es-PA" dirty="0" smtClean="0"/>
              <a:t> son representados por m y los no me importa por x de la suma de productos acordando la siguiente relación	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Dibujar la tabla conteniendo los </a:t>
            </a:r>
            <a:r>
              <a:rPr lang="es-PA" dirty="0" err="1" smtClean="0"/>
              <a:t>minterminos</a:t>
            </a:r>
            <a:r>
              <a:rPr lang="es-PA" dirty="0" smtClean="0"/>
              <a:t> de las diferentes funciones</a:t>
            </a:r>
          </a:p>
          <a:p>
            <a:pPr lvl="1"/>
            <a:r>
              <a:rPr lang="es-PA" dirty="0" smtClean="0"/>
              <a:t>Basado en el mapa de </a:t>
            </a:r>
            <a:r>
              <a:rPr lang="es-PA" dirty="0" err="1" smtClean="0"/>
              <a:t>karnaugh</a:t>
            </a:r>
            <a:r>
              <a:rPr lang="es-PA" dirty="0" smtClean="0"/>
              <a:t> de cada función agrupar y reducir términos</a:t>
            </a:r>
          </a:p>
          <a:p>
            <a:r>
              <a:rPr lang="es-PA" dirty="0" smtClean="0"/>
              <a:t>Sin embargo, si un grupo </a:t>
            </a:r>
            <a:r>
              <a:rPr lang="es-PA" dirty="0" err="1" smtClean="0"/>
              <a:t>comun</a:t>
            </a:r>
            <a:r>
              <a:rPr lang="es-PA" dirty="0" smtClean="0"/>
              <a:t> de términos es parte de uno más extenso de 2^n (n = 1, 2, 3) términos este grupo es solamente seleccionado si conlleva a una expresión lógica más simple		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770" y="3000373"/>
            <a:ext cx="2438401" cy="175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36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Tomando lo siguiente simplificar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Otra solución podría ser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087" y="1093133"/>
            <a:ext cx="4270603" cy="99692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354" y="2608889"/>
            <a:ext cx="2076450" cy="21717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509" y="5015513"/>
            <a:ext cx="2831594" cy="30575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1087" y="2608889"/>
            <a:ext cx="2114550" cy="21717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5959" y="5015513"/>
            <a:ext cx="3130390" cy="30575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0769" y="2657434"/>
            <a:ext cx="2890548" cy="266383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4103" y="5655928"/>
            <a:ext cx="2942374" cy="64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6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Factorización de funciones lógicas</a:t>
            </a:r>
          </a:p>
          <a:p>
            <a:r>
              <a:rPr lang="es-PA" dirty="0" smtClean="0"/>
              <a:t>Factorizar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634" y="1733550"/>
            <a:ext cx="4178754" cy="7048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559" y="2843893"/>
            <a:ext cx="3023738" cy="137976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0900" y="2894639"/>
            <a:ext cx="5119740" cy="132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8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Implementación de circuitos multinivel</a:t>
            </a:r>
          </a:p>
          <a:p>
            <a:r>
              <a:rPr lang="es-PA" dirty="0" smtClean="0"/>
              <a:t>Generalmente diseñados con dos niveles de redes.</a:t>
            </a:r>
          </a:p>
          <a:p>
            <a:r>
              <a:rPr lang="es-PA" dirty="0" smtClean="0"/>
              <a:t>Ejemplo: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00" y="3091940"/>
            <a:ext cx="5446109" cy="53027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06" y="4327746"/>
            <a:ext cx="2553045" cy="236628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4480" y="4325028"/>
            <a:ext cx="3454428" cy="236628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397" y="3091940"/>
            <a:ext cx="5974603" cy="44359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672" y="4258024"/>
            <a:ext cx="2444985" cy="243328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7420" y="3622219"/>
            <a:ext cx="2996953" cy="167719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7420" y="5386101"/>
            <a:ext cx="2160846" cy="130520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7397" y="3695176"/>
            <a:ext cx="2477953" cy="34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5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err="1" smtClean="0"/>
              <a:t>Logica</a:t>
            </a:r>
            <a:r>
              <a:rPr lang="es-PA" dirty="0" smtClean="0"/>
              <a:t> de Compuerta NAND</a:t>
            </a:r>
          </a:p>
          <a:p>
            <a:r>
              <a:rPr lang="es-PA" dirty="0" smtClean="0"/>
              <a:t>Se realiza utilizando el teorema de </a:t>
            </a:r>
            <a:r>
              <a:rPr lang="es-PA" dirty="0" err="1" smtClean="0"/>
              <a:t>De</a:t>
            </a:r>
            <a:r>
              <a:rPr lang="es-PA" dirty="0" smtClean="0"/>
              <a:t> Morgan para AND u OR</a:t>
            </a:r>
          </a:p>
          <a:p>
            <a:pPr lvl="1"/>
            <a:r>
              <a:rPr lang="es-PA" dirty="0" smtClean="0"/>
              <a:t>NAND a OR equivalen como se muestra en la figura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Considere el siguiente circuito</a:t>
            </a:r>
          </a:p>
          <a:p>
            <a:endParaRPr lang="es-PA" dirty="0"/>
          </a:p>
          <a:p>
            <a:pPr marL="0" indent="0">
              <a:buNone/>
            </a:pP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945" y="2608889"/>
            <a:ext cx="4248655" cy="93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Considere el siguiente circuito</a:t>
            </a:r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10" y="1820635"/>
            <a:ext cx="4068397" cy="56837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09" y="2683327"/>
            <a:ext cx="2732247" cy="188959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497" y="2683327"/>
            <a:ext cx="3398727" cy="188959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724" y="2712860"/>
            <a:ext cx="3930920" cy="186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26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Compuertas Lógicas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" y="1328057"/>
            <a:ext cx="11603864" cy="5529943"/>
          </a:xfrm>
        </p:spPr>
        <p:txBody>
          <a:bodyPr>
            <a:normAutofit/>
          </a:bodyPr>
          <a:lstStyle/>
          <a:p>
            <a:r>
              <a:rPr lang="es-PA" dirty="0" smtClean="0"/>
              <a:t>Considere el siguiente circuito</a:t>
            </a:r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944" y="1371600"/>
            <a:ext cx="3698849" cy="52251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0664" y="1409700"/>
            <a:ext cx="2792504" cy="48441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620" y="2342469"/>
            <a:ext cx="3769382" cy="151107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154" y="2342469"/>
            <a:ext cx="4601135" cy="151107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2440" y="4301898"/>
            <a:ext cx="5015339" cy="148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3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11351</TotalTime>
  <Words>9811</Words>
  <Application>Microsoft Office PowerPoint</Application>
  <PresentationFormat>Panorámica</PresentationFormat>
  <Paragraphs>1641</Paragraphs>
  <Slides>250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250</vt:i4>
      </vt:variant>
    </vt:vector>
  </HeadingPairs>
  <TitlesOfParts>
    <vt:vector size="255" baseType="lpstr">
      <vt:lpstr>Arial</vt:lpstr>
      <vt:lpstr>Century Gothic</vt:lpstr>
      <vt:lpstr>Symbol</vt:lpstr>
      <vt:lpstr>Wingdings 3</vt:lpstr>
      <vt:lpstr>Ion</vt:lpstr>
      <vt:lpstr>ELECTRÓNICA DIGITAL COMBINACIONAL</vt:lpstr>
      <vt:lpstr>Formato del Curso</vt:lpstr>
      <vt:lpstr>Reglas del Curso</vt:lpstr>
      <vt:lpstr>Reglas del Curso</vt:lpstr>
      <vt:lpstr>Reglas del Curso</vt:lpstr>
      <vt:lpstr>Reglas del Curso</vt:lpstr>
      <vt:lpstr>Temario a Desarrollar</vt:lpstr>
      <vt:lpstr>Objetivos</vt:lpstr>
      <vt:lpstr>Proyecto Final – Un Sistema de Control Digital con FPGA</vt:lpstr>
      <vt:lpstr>Tarjetas propuestas para el Curso</vt:lpstr>
      <vt:lpstr>Acerca del Curso</vt:lpstr>
      <vt:lpstr>Presentación de PowerPoint</vt:lpstr>
      <vt:lpstr>Prefacio</vt:lpstr>
      <vt:lpstr>Introducción</vt:lpstr>
      <vt:lpstr>SISTEMA DE NUMERACIÓN - Decimal</vt:lpstr>
      <vt:lpstr>SISTEMA DE NUMERACIÓN – Números Binarios</vt:lpstr>
      <vt:lpstr>SISTEMA DE NUMERACIÓN – Números Binarios</vt:lpstr>
      <vt:lpstr>SISTEMA DE NUMERACIÓN – Números Octales</vt:lpstr>
      <vt:lpstr>SISTEMA DE NUMERACIÓN – Números Octales</vt:lpstr>
      <vt:lpstr>SISTEMA DE NUMERACIÓN - Hexadecimal</vt:lpstr>
      <vt:lpstr>SISTEMA DE NUMERACIÓN - Hexadecimal</vt:lpstr>
      <vt:lpstr>SISTEMA DE NUMERACIÓN – Representación en Radix B</vt:lpstr>
      <vt:lpstr>SISTEMA DE NUMERACIÓN – Representación en Radix B</vt:lpstr>
      <vt:lpstr>SISTEMA DE NUMERACIÓN – Binarios codificados en decimal</vt:lpstr>
      <vt:lpstr>SISTEMA DE NUMERACIÓN – Representación de números con signo</vt:lpstr>
      <vt:lpstr>SISTEMA DE NUMERACIÓN – Complemento A2</vt:lpstr>
      <vt:lpstr>SISTEMA DE NUMERACIÓN – Complemento A2</vt:lpstr>
      <vt:lpstr>SISTEMA DE NUMERACIÓN – Complemento A2</vt:lpstr>
      <vt:lpstr>SISTEMA DE NUMERACIÓN – Exceso E</vt:lpstr>
      <vt:lpstr>SISTEMA DE NUMERACIÓN – Exceso E</vt:lpstr>
      <vt:lpstr>SISTEMA DE NUMERACIÓN – Número fraccionario</vt:lpstr>
      <vt:lpstr>SISTEMA DE NUMERACIÓN – Número fraccionario</vt:lpstr>
      <vt:lpstr>SISTEMA DE NUMERACIÓN – Operaciones Aritmeticas - Adición</vt:lpstr>
      <vt:lpstr>SISTEMA DE NUMERACIÓN – Operaciones Aritmeticas – Sustracción</vt:lpstr>
      <vt:lpstr>SISTEMA DE NUMERACIÓN – Operaciones Aritmeticas – Multiplicación</vt:lpstr>
      <vt:lpstr>SISTEMA DE NUMERACIÓN – Operaciones Aritmeticas – División</vt:lpstr>
      <vt:lpstr>SISTEMA DE NUMERACIÓN – Operaciones Aritmeticas – División</vt:lpstr>
      <vt:lpstr>SISTEMA DE NUMERACIÓN – Repressentación de Números Reales</vt:lpstr>
      <vt:lpstr>SISTEMA DE NUMERACIÓN – Repressentación de Números Reales</vt:lpstr>
      <vt:lpstr>SISTEMA DE NUMERACIÓN – Representación de Números Reales</vt:lpstr>
      <vt:lpstr>SISTEMA DE NUMERACIÓN – Representación de Números Flotantes</vt:lpstr>
      <vt:lpstr>SISTEMA DE NUMERACIÓN – Representación de Números Flotantes</vt:lpstr>
      <vt:lpstr>SISTEMA DE NUMERACIÓN – Representación de Números Flotantes</vt:lpstr>
      <vt:lpstr>SISTEMA DE NUMERACIÓN – Representación de Números Flotantes</vt:lpstr>
      <vt:lpstr>SISTEMA DE NUMERACIÓN – Representación de Números Flotantes</vt:lpstr>
      <vt:lpstr>SISTEMA DE NUMERACIÓN – Representación de Números Flotantes – Aritmética de flot.</vt:lpstr>
      <vt:lpstr>SISTEMA DE NUMERACIÓN – Representación de Datos</vt:lpstr>
      <vt:lpstr>SISTEMA DE NUMERACIÓN – Representación de Datos</vt:lpstr>
      <vt:lpstr>SISTEMA DE NUMERACIÓN – Representación de Datos</vt:lpstr>
      <vt:lpstr>SISTEMA DE NUMERACIÓN – Representación de Datos</vt:lpstr>
      <vt:lpstr>SISTEMA DE NUMERACIÓN – Representación de Datos</vt:lpstr>
      <vt:lpstr>SISTEMA DE NUMERACIÓN – Representación de Datos</vt:lpstr>
      <vt:lpstr>SISTEMA DE NUMERACIÓN – Representación de Datos</vt:lpstr>
      <vt:lpstr>SISTEMA DE NUMERACIÓN – Representación de Datos</vt:lpstr>
      <vt:lpstr>SISTEMA DE NUMERACIÓN – Representación de Datos</vt:lpstr>
      <vt:lpstr>SISTEMA DE NUMERACIÓN – Representación de Datos</vt:lpstr>
      <vt:lpstr>SISTEMA DE NUMERACIÓN – Representación de Datos</vt:lpstr>
      <vt:lpstr>SISTEMA DE NUMERACIÓN – Representación de Datos</vt:lpstr>
      <vt:lpstr>SISTEMA DE NUMERACIÓN – Representación de Datos</vt:lpstr>
      <vt:lpstr>Presentación de PowerPoint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Compuertas Lógicas</vt:lpstr>
      <vt:lpstr>Presentación de PowerPoint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Bloques de Función de Lógica Combinacional</vt:lpstr>
      <vt:lpstr>Presentación de PowerPoint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Métodos Sistemáticos para Simplificar Funciones Lógicas</vt:lpstr>
      <vt:lpstr>Presentación de PowerPoint</vt:lpstr>
      <vt:lpstr>Circuitos Combinacionales Aritméticos</vt:lpstr>
      <vt:lpstr>Circuitos Combinacionales Aritméticos</vt:lpstr>
      <vt:lpstr>Circuitos Combinacionales Aritméticos</vt:lpstr>
      <vt:lpstr>Circuitos Combinacionales Aritméticos</vt:lpstr>
      <vt:lpstr>Circuitos Combinacionales Aritméticos</vt:lpstr>
      <vt:lpstr>Circuitos Combinacionales Aritméticos</vt:lpstr>
      <vt:lpstr>Circuitos Combinacionales Aritméticos</vt:lpstr>
      <vt:lpstr>Circuitos Combinacionales Aritméticos</vt:lpstr>
      <vt:lpstr>Circuitos Combinacionales Aritméticos</vt:lpstr>
      <vt:lpstr>Circuitos Combinacionales Aritméticos</vt:lpstr>
      <vt:lpstr>Circuitos Combinacionales Aritméticos</vt:lpstr>
      <vt:lpstr>Circuitos Combinacionales Aritméticos</vt:lpstr>
      <vt:lpstr>Circuitos Combinacionales Aritméticos</vt:lpstr>
      <vt:lpstr>Circuitos Combinacionales Aritméticos</vt:lpstr>
      <vt:lpstr>Circuitos Combinacionales Aritméticos</vt:lpstr>
      <vt:lpstr>Circuitos Combinacionales Aritméticos</vt:lpstr>
      <vt:lpstr>Circuitos Combinacionales Aritméticos</vt:lpstr>
      <vt:lpstr>Circuitos Combinacionales Aritméticos</vt:lpstr>
      <vt:lpstr>Circuitos Combinacionales Aritméticos</vt:lpstr>
      <vt:lpstr>Circuitos Combinacionales Aritméticos</vt:lpstr>
      <vt:lpstr>Circuitos Combinacionales Aritméticos</vt:lpstr>
      <vt:lpstr>Circuitos Combinacionales Aritméticos</vt:lpstr>
      <vt:lpstr>Circuitos Combinacionales Aritméticos</vt:lpstr>
      <vt:lpstr>Circuitos Combinacionales Aritméticos</vt:lpstr>
      <vt:lpstr>Circuitos Combinacionales Aritméticos</vt:lpstr>
      <vt:lpstr>Circuitos Combinacionales Aritméticos</vt:lpstr>
      <vt:lpstr>Circuitos Combinacionales Aritméticos</vt:lpstr>
      <vt:lpstr>Circuitos Combinacionales Aritméticos</vt:lpstr>
      <vt:lpstr>Circuitos Combinacionales Aritméticos</vt:lpstr>
      <vt:lpstr>Circuitos Combinacionales Aritméticos</vt:lpstr>
      <vt:lpstr>Circuitos Combinacionales Aritméticos</vt:lpstr>
      <vt:lpstr>Circuitos Combinacionales Aritméticos</vt:lpstr>
      <vt:lpstr>Circuitos Combinacionales Aritméticos</vt:lpstr>
      <vt:lpstr>Circuitos Combinacionales Aritméticos</vt:lpstr>
      <vt:lpstr>Circuitos Combinacionales Aritméticos</vt:lpstr>
      <vt:lpstr>Circuitos Combinacionales Aritméticos</vt:lpstr>
      <vt:lpstr>Circuitos Combinacionales Aritméticos</vt:lpstr>
      <vt:lpstr>Circuitos Combinacionales Aritméticos</vt:lpstr>
      <vt:lpstr>Circuitos Combinacionales Aritméticos</vt:lpstr>
      <vt:lpstr>Circuitos Combinacionales Aritméticos</vt:lpstr>
      <vt:lpstr>Circuitos Combinacionales Aritméticos</vt:lpstr>
      <vt:lpstr>Circuitos Combinacionales Aritméticos</vt:lpstr>
      <vt:lpstr>Circuitos Combinacionales Aritméticos</vt:lpstr>
      <vt:lpstr>Circuitos Combinacionales Aritméticos</vt:lpstr>
      <vt:lpstr>Circuitos Combinacionales Aritméticos</vt:lpstr>
      <vt:lpstr>Circuitos Combinacionales Aritméticos</vt:lpstr>
      <vt:lpstr>Circuitos Combinacionales Aritméticos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Rangel Isaías Alvarado Walles</cp:lastModifiedBy>
  <cp:revision>666</cp:revision>
  <cp:lastPrinted>2019-02-19T17:02:12Z</cp:lastPrinted>
  <dcterms:created xsi:type="dcterms:W3CDTF">2018-02-28T08:20:25Z</dcterms:created>
  <dcterms:modified xsi:type="dcterms:W3CDTF">2020-02-21T23:43:35Z</dcterms:modified>
</cp:coreProperties>
</file>